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19" r:id="rId2"/>
    <p:sldId id="320" r:id="rId3"/>
    <p:sldId id="322" r:id="rId4"/>
    <p:sldId id="330" r:id="rId5"/>
    <p:sldId id="329" r:id="rId6"/>
    <p:sldId id="323" r:id="rId7"/>
    <p:sldId id="324" r:id="rId8"/>
    <p:sldId id="325" r:id="rId9"/>
    <p:sldId id="326" r:id="rId10"/>
    <p:sldId id="327" r:id="rId11"/>
    <p:sldId id="328" r:id="rId12"/>
    <p:sldId id="314" r:id="rId13"/>
    <p:sldId id="331" r:id="rId14"/>
    <p:sldId id="316" r:id="rId15"/>
    <p:sldId id="317" r:id="rId16"/>
    <p:sldId id="318" r:id="rId17"/>
    <p:sldId id="306" r:id="rId18"/>
    <p:sldId id="307" r:id="rId19"/>
    <p:sldId id="309" r:id="rId20"/>
    <p:sldId id="31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7997" autoAdjust="0"/>
  </p:normalViewPr>
  <p:slideViewPr>
    <p:cSldViewPr>
      <p:cViewPr>
        <p:scale>
          <a:sx n="71" d="100"/>
          <a:sy n="71" d="100"/>
        </p:scale>
        <p:origin x="-135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image" Target="../media/image54.wmf"/><Relationship Id="rId7" Type="http://schemas.openxmlformats.org/officeDocument/2006/relationships/image" Target="../media/image40.wmf"/><Relationship Id="rId2" Type="http://schemas.openxmlformats.org/officeDocument/2006/relationships/image" Target="../media/image53.wmf"/><Relationship Id="rId1" Type="http://schemas.openxmlformats.org/officeDocument/2006/relationships/image" Target="../media/image48.wmf"/><Relationship Id="rId6" Type="http://schemas.openxmlformats.org/officeDocument/2006/relationships/image" Target="../media/image49.wmf"/><Relationship Id="rId11" Type="http://schemas.openxmlformats.org/officeDocument/2006/relationships/image" Target="../media/image57.wmf"/><Relationship Id="rId5" Type="http://schemas.openxmlformats.org/officeDocument/2006/relationships/image" Target="../media/image31.wmf"/><Relationship Id="rId10" Type="http://schemas.openxmlformats.org/officeDocument/2006/relationships/image" Target="../media/image39.wmf"/><Relationship Id="rId4" Type="http://schemas.openxmlformats.org/officeDocument/2006/relationships/image" Target="../media/image55.wmf"/><Relationship Id="rId9" Type="http://schemas.openxmlformats.org/officeDocument/2006/relationships/image" Target="../media/image5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7" Type="http://schemas.openxmlformats.org/officeDocument/2006/relationships/image" Target="../media/image73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2.wmf"/><Relationship Id="rId5" Type="http://schemas.openxmlformats.org/officeDocument/2006/relationships/image" Target="../media/image10.wmf"/><Relationship Id="rId4" Type="http://schemas.openxmlformats.org/officeDocument/2006/relationships/image" Target="../media/image71.wmf"/></Relationships>
</file>

<file path=ppt/drawings/_rels/vmlDrawing14.vml.rels><?xml version="1.0" encoding="UTF-8" standalone="yes"?>
<Relationships xmlns="http://schemas.openxmlformats.org/package/2006/relationships"><Relationship Id="rId8" Type="http://schemas.openxmlformats.org/officeDocument/2006/relationships/image" Target="../media/image75.wmf"/><Relationship Id="rId3" Type="http://schemas.openxmlformats.org/officeDocument/2006/relationships/image" Target="../media/image70.wmf"/><Relationship Id="rId7" Type="http://schemas.openxmlformats.org/officeDocument/2006/relationships/image" Target="../media/image74.wmf"/><Relationship Id="rId2" Type="http://schemas.openxmlformats.org/officeDocument/2006/relationships/image" Target="../media/image68.wmf"/><Relationship Id="rId1" Type="http://schemas.openxmlformats.org/officeDocument/2006/relationships/image" Target="../media/image10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Relationship Id="rId9" Type="http://schemas.openxmlformats.org/officeDocument/2006/relationships/image" Target="../media/image76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78.wmf"/><Relationship Id="rId2" Type="http://schemas.openxmlformats.org/officeDocument/2006/relationships/image" Target="../media/image77.wmf"/><Relationship Id="rId1" Type="http://schemas.openxmlformats.org/officeDocument/2006/relationships/image" Target="../media/image38.wmf"/><Relationship Id="rId6" Type="http://schemas.openxmlformats.org/officeDocument/2006/relationships/image" Target="../media/image10.wmf"/><Relationship Id="rId5" Type="http://schemas.openxmlformats.org/officeDocument/2006/relationships/image" Target="../media/image80.wmf"/><Relationship Id="rId4" Type="http://schemas.openxmlformats.org/officeDocument/2006/relationships/image" Target="../media/image79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8.wmf"/><Relationship Id="rId7" Type="http://schemas.openxmlformats.org/officeDocument/2006/relationships/image" Target="../media/image42.wmf"/><Relationship Id="rId2" Type="http://schemas.openxmlformats.org/officeDocument/2006/relationships/image" Target="../media/image87.wmf"/><Relationship Id="rId1" Type="http://schemas.openxmlformats.org/officeDocument/2006/relationships/image" Target="../media/image86.wmf"/><Relationship Id="rId6" Type="http://schemas.openxmlformats.org/officeDocument/2006/relationships/image" Target="../media/image31.wmf"/><Relationship Id="rId5" Type="http://schemas.openxmlformats.org/officeDocument/2006/relationships/image" Target="../media/image76.wmf"/><Relationship Id="rId4" Type="http://schemas.openxmlformats.org/officeDocument/2006/relationships/image" Target="../media/image8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90.wmf"/><Relationship Id="rId5" Type="http://schemas.openxmlformats.org/officeDocument/2006/relationships/image" Target="../media/image94.wmf"/><Relationship Id="rId4" Type="http://schemas.openxmlformats.org/officeDocument/2006/relationships/image" Target="../media/image93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1.wmf"/><Relationship Id="rId3" Type="http://schemas.openxmlformats.org/officeDocument/2006/relationships/image" Target="../media/image96.wmf"/><Relationship Id="rId7" Type="http://schemas.openxmlformats.org/officeDocument/2006/relationships/image" Target="../media/image100.wmf"/><Relationship Id="rId2" Type="http://schemas.openxmlformats.org/officeDocument/2006/relationships/image" Target="../media/image95.wmf"/><Relationship Id="rId1" Type="http://schemas.openxmlformats.org/officeDocument/2006/relationships/image" Target="../media/image91.wmf"/><Relationship Id="rId6" Type="http://schemas.openxmlformats.org/officeDocument/2006/relationships/image" Target="../media/image99.wmf"/><Relationship Id="rId5" Type="http://schemas.openxmlformats.org/officeDocument/2006/relationships/image" Target="../media/image98.wmf"/><Relationship Id="rId4" Type="http://schemas.openxmlformats.org/officeDocument/2006/relationships/image" Target="../media/image97.wmf"/><Relationship Id="rId9" Type="http://schemas.openxmlformats.org/officeDocument/2006/relationships/image" Target="../media/image7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4" Type="http://schemas.openxmlformats.org/officeDocument/2006/relationships/image" Target="../media/image10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2.wmf"/><Relationship Id="rId7" Type="http://schemas.openxmlformats.org/officeDocument/2006/relationships/image" Target="../media/image14.wmf"/><Relationship Id="rId12" Type="http://schemas.openxmlformats.org/officeDocument/2006/relationships/image" Target="../media/image19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3.wmf"/><Relationship Id="rId11" Type="http://schemas.openxmlformats.org/officeDocument/2006/relationships/image" Target="../media/image18.wmf"/><Relationship Id="rId5" Type="http://schemas.openxmlformats.org/officeDocument/2006/relationships/image" Target="../media/image7.wmf"/><Relationship Id="rId10" Type="http://schemas.openxmlformats.org/officeDocument/2006/relationships/image" Target="../media/image17.wmf"/><Relationship Id="rId4" Type="http://schemas.openxmlformats.org/officeDocument/2006/relationships/image" Target="../media/image5.wmf"/><Relationship Id="rId9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18.wmf"/><Relationship Id="rId1" Type="http://schemas.openxmlformats.org/officeDocument/2006/relationships/image" Target="../media/image20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35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38.wmf"/><Relationship Id="rId7" Type="http://schemas.openxmlformats.org/officeDocument/2006/relationships/image" Target="../media/image34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6" Type="http://schemas.openxmlformats.org/officeDocument/2006/relationships/image" Target="../media/image32.wmf"/><Relationship Id="rId11" Type="http://schemas.openxmlformats.org/officeDocument/2006/relationships/image" Target="../media/image41.wmf"/><Relationship Id="rId5" Type="http://schemas.openxmlformats.org/officeDocument/2006/relationships/image" Target="../media/image33.wmf"/><Relationship Id="rId10" Type="http://schemas.openxmlformats.org/officeDocument/2006/relationships/image" Target="../media/image40.wmf"/><Relationship Id="rId4" Type="http://schemas.openxmlformats.org/officeDocument/2006/relationships/image" Target="../media/image31.wmf"/><Relationship Id="rId9" Type="http://schemas.openxmlformats.org/officeDocument/2006/relationships/image" Target="../media/image39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3.wmf"/><Relationship Id="rId7" Type="http://schemas.openxmlformats.org/officeDocument/2006/relationships/image" Target="../media/image39.wmf"/><Relationship Id="rId2" Type="http://schemas.openxmlformats.org/officeDocument/2006/relationships/image" Target="../media/image31.wmf"/><Relationship Id="rId1" Type="http://schemas.openxmlformats.org/officeDocument/2006/relationships/image" Target="../media/image42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image" Target="../media/image50.wmf"/><Relationship Id="rId7" Type="http://schemas.openxmlformats.org/officeDocument/2006/relationships/image" Target="../media/image34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32.wmf"/><Relationship Id="rId11" Type="http://schemas.openxmlformats.org/officeDocument/2006/relationships/image" Target="../media/image52.wmf"/><Relationship Id="rId5" Type="http://schemas.openxmlformats.org/officeDocument/2006/relationships/image" Target="../media/image31.wmf"/><Relationship Id="rId10" Type="http://schemas.openxmlformats.org/officeDocument/2006/relationships/image" Target="../media/image41.wmf"/><Relationship Id="rId4" Type="http://schemas.openxmlformats.org/officeDocument/2006/relationships/image" Target="../media/image51.wmf"/><Relationship Id="rId9" Type="http://schemas.openxmlformats.org/officeDocument/2006/relationships/image" Target="../media/image4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B6B1BC-8B7E-4A83-9A81-1C8F84BB4B40}" type="datetimeFigureOut">
              <a:rPr lang="en-US" smtClean="0"/>
              <a:pPr/>
              <a:t>7/25/2016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E08E15-EFC0-415C-AA46-255C22ECAF1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9618-F339-41E7-BC77-624E56E84F63}" type="datetimeFigureOut">
              <a:rPr lang="en-US" smtClean="0"/>
              <a:pPr/>
              <a:t>7/25/2016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7FFF-0BD8-43F1-87DE-306D9B637A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9618-F339-41E7-BC77-624E56E84F63}" type="datetimeFigureOut">
              <a:rPr lang="en-US" smtClean="0"/>
              <a:pPr/>
              <a:t>7/25/2016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7FFF-0BD8-43F1-87DE-306D9B637A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9618-F339-41E7-BC77-624E56E84F63}" type="datetimeFigureOut">
              <a:rPr lang="en-US" smtClean="0"/>
              <a:pPr/>
              <a:t>7/25/2016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7FFF-0BD8-43F1-87DE-306D9B637A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9618-F339-41E7-BC77-624E56E84F63}" type="datetimeFigureOut">
              <a:rPr lang="en-US" smtClean="0"/>
              <a:pPr/>
              <a:t>7/25/2016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7FFF-0BD8-43F1-87DE-306D9B637A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9618-F339-41E7-BC77-624E56E84F63}" type="datetimeFigureOut">
              <a:rPr lang="en-US" smtClean="0"/>
              <a:pPr/>
              <a:t>7/25/2016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7FFF-0BD8-43F1-87DE-306D9B637A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9618-F339-41E7-BC77-624E56E84F63}" type="datetimeFigureOut">
              <a:rPr lang="en-US" smtClean="0"/>
              <a:pPr/>
              <a:t>7/25/2016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7FFF-0BD8-43F1-87DE-306D9B637A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9618-F339-41E7-BC77-624E56E84F63}" type="datetimeFigureOut">
              <a:rPr lang="en-US" smtClean="0"/>
              <a:pPr/>
              <a:t>7/25/2016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7FFF-0BD8-43F1-87DE-306D9B637A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9618-F339-41E7-BC77-624E56E84F63}" type="datetimeFigureOut">
              <a:rPr lang="en-US" smtClean="0"/>
              <a:pPr/>
              <a:t>7/25/2016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7FFF-0BD8-43F1-87DE-306D9B637A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9618-F339-41E7-BC77-624E56E84F63}" type="datetimeFigureOut">
              <a:rPr lang="en-US" smtClean="0"/>
              <a:pPr/>
              <a:t>7/25/2016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7FFF-0BD8-43F1-87DE-306D9B637A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9618-F339-41E7-BC77-624E56E84F63}" type="datetimeFigureOut">
              <a:rPr lang="en-US" smtClean="0"/>
              <a:pPr/>
              <a:t>7/25/2016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7FFF-0BD8-43F1-87DE-306D9B637A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79618-F339-41E7-BC77-624E56E84F63}" type="datetimeFigureOut">
              <a:rPr lang="en-US" smtClean="0"/>
              <a:pPr/>
              <a:t>7/25/2016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E7FFF-0BD8-43F1-87DE-306D9B637AA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79618-F339-41E7-BC77-624E56E84F63}" type="datetimeFigureOut">
              <a:rPr lang="en-US" smtClean="0"/>
              <a:pPr/>
              <a:t>7/25/2016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E7FFF-0BD8-43F1-87DE-306D9B637AA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9.bin"/><Relationship Id="rId13" Type="http://schemas.openxmlformats.org/officeDocument/2006/relationships/oleObject" Target="../embeddings/oleObject114.bin"/><Relationship Id="rId18" Type="http://schemas.openxmlformats.org/officeDocument/2006/relationships/oleObject" Target="../embeddings/oleObject119.bin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8.bin"/><Relationship Id="rId12" Type="http://schemas.openxmlformats.org/officeDocument/2006/relationships/oleObject" Target="../embeddings/oleObject113.bin"/><Relationship Id="rId17" Type="http://schemas.openxmlformats.org/officeDocument/2006/relationships/oleObject" Target="../embeddings/oleObject118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17.bin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7.bin"/><Relationship Id="rId11" Type="http://schemas.openxmlformats.org/officeDocument/2006/relationships/oleObject" Target="../embeddings/oleObject112.bin"/><Relationship Id="rId5" Type="http://schemas.openxmlformats.org/officeDocument/2006/relationships/oleObject" Target="../embeddings/oleObject106.bin"/><Relationship Id="rId15" Type="http://schemas.openxmlformats.org/officeDocument/2006/relationships/oleObject" Target="../embeddings/oleObject116.bin"/><Relationship Id="rId10" Type="http://schemas.openxmlformats.org/officeDocument/2006/relationships/oleObject" Target="../embeddings/oleObject111.bin"/><Relationship Id="rId4" Type="http://schemas.openxmlformats.org/officeDocument/2006/relationships/oleObject" Target="../embeddings/oleObject105.bin"/><Relationship Id="rId9" Type="http://schemas.openxmlformats.org/officeDocument/2006/relationships/oleObject" Target="../embeddings/oleObject110.bin"/><Relationship Id="rId14" Type="http://schemas.openxmlformats.org/officeDocument/2006/relationships/oleObject" Target="../embeddings/oleObject1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0.bin"/><Relationship Id="rId7" Type="http://schemas.openxmlformats.org/officeDocument/2006/relationships/oleObject" Target="../embeddings/oleObject1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23.bin"/><Relationship Id="rId5" Type="http://schemas.openxmlformats.org/officeDocument/2006/relationships/oleObject" Target="../embeddings/oleObject122.bin"/><Relationship Id="rId4" Type="http://schemas.openxmlformats.org/officeDocument/2006/relationships/oleObject" Target="../embeddings/oleObject12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0.bin"/><Relationship Id="rId3" Type="http://schemas.openxmlformats.org/officeDocument/2006/relationships/oleObject" Target="../embeddings/oleObject125.bin"/><Relationship Id="rId7" Type="http://schemas.openxmlformats.org/officeDocument/2006/relationships/oleObject" Target="../embeddings/oleObject129.bin"/><Relationship Id="rId12" Type="http://schemas.openxmlformats.org/officeDocument/2006/relationships/oleObject" Target="../embeddings/oleObject1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8.bin"/><Relationship Id="rId11" Type="http://schemas.openxmlformats.org/officeDocument/2006/relationships/oleObject" Target="../embeddings/oleObject133.bin"/><Relationship Id="rId5" Type="http://schemas.openxmlformats.org/officeDocument/2006/relationships/oleObject" Target="../embeddings/oleObject127.bin"/><Relationship Id="rId10" Type="http://schemas.openxmlformats.org/officeDocument/2006/relationships/oleObject" Target="../embeddings/oleObject132.bin"/><Relationship Id="rId4" Type="http://schemas.openxmlformats.org/officeDocument/2006/relationships/oleObject" Target="../embeddings/oleObject126.bin"/><Relationship Id="rId9" Type="http://schemas.openxmlformats.org/officeDocument/2006/relationships/oleObject" Target="../embeddings/oleObject13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0.bin"/><Relationship Id="rId3" Type="http://schemas.openxmlformats.org/officeDocument/2006/relationships/oleObject" Target="../embeddings/oleObject135.bin"/><Relationship Id="rId7" Type="http://schemas.openxmlformats.org/officeDocument/2006/relationships/oleObject" Target="../embeddings/oleObject1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38.bin"/><Relationship Id="rId5" Type="http://schemas.openxmlformats.org/officeDocument/2006/relationships/oleObject" Target="../embeddings/oleObject137.bin"/><Relationship Id="rId4" Type="http://schemas.openxmlformats.org/officeDocument/2006/relationships/oleObject" Target="../embeddings/oleObject136.bin"/><Relationship Id="rId9" Type="http://schemas.openxmlformats.org/officeDocument/2006/relationships/oleObject" Target="../embeddings/oleObject141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7.bin"/><Relationship Id="rId3" Type="http://schemas.openxmlformats.org/officeDocument/2006/relationships/oleObject" Target="../embeddings/oleObject142.bin"/><Relationship Id="rId7" Type="http://schemas.openxmlformats.org/officeDocument/2006/relationships/oleObject" Target="../embeddings/oleObject146.bin"/><Relationship Id="rId12" Type="http://schemas.openxmlformats.org/officeDocument/2006/relationships/oleObject" Target="../embeddings/oleObject15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45.bin"/><Relationship Id="rId11" Type="http://schemas.openxmlformats.org/officeDocument/2006/relationships/oleObject" Target="../embeddings/oleObject150.bin"/><Relationship Id="rId5" Type="http://schemas.openxmlformats.org/officeDocument/2006/relationships/oleObject" Target="../embeddings/oleObject144.bin"/><Relationship Id="rId10" Type="http://schemas.openxmlformats.org/officeDocument/2006/relationships/oleObject" Target="../embeddings/oleObject149.bin"/><Relationship Id="rId4" Type="http://schemas.openxmlformats.org/officeDocument/2006/relationships/oleObject" Target="../embeddings/oleObject143.bin"/><Relationship Id="rId9" Type="http://schemas.openxmlformats.org/officeDocument/2006/relationships/oleObject" Target="../embeddings/oleObject148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7.bin"/><Relationship Id="rId3" Type="http://schemas.openxmlformats.org/officeDocument/2006/relationships/oleObject" Target="../embeddings/oleObject152.bin"/><Relationship Id="rId7" Type="http://schemas.openxmlformats.org/officeDocument/2006/relationships/oleObject" Target="../embeddings/oleObject1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155.bin"/><Relationship Id="rId5" Type="http://schemas.openxmlformats.org/officeDocument/2006/relationships/oleObject" Target="../embeddings/oleObject154.bin"/><Relationship Id="rId4" Type="http://schemas.openxmlformats.org/officeDocument/2006/relationships/oleObject" Target="../embeddings/oleObject153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3.bin"/><Relationship Id="rId3" Type="http://schemas.openxmlformats.org/officeDocument/2006/relationships/oleObject" Target="../embeddings/oleObject158.bin"/><Relationship Id="rId7" Type="http://schemas.openxmlformats.org/officeDocument/2006/relationships/oleObject" Target="../embeddings/oleObject16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161.bin"/><Relationship Id="rId5" Type="http://schemas.openxmlformats.org/officeDocument/2006/relationships/oleObject" Target="../embeddings/oleObject160.bin"/><Relationship Id="rId4" Type="http://schemas.openxmlformats.org/officeDocument/2006/relationships/oleObject" Target="../embeddings/oleObject15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9.bin"/><Relationship Id="rId3" Type="http://schemas.openxmlformats.org/officeDocument/2006/relationships/oleObject" Target="../embeddings/oleObject164.bin"/><Relationship Id="rId7" Type="http://schemas.openxmlformats.org/officeDocument/2006/relationships/oleObject" Target="../embeddings/oleObject16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167.bin"/><Relationship Id="rId11" Type="http://schemas.openxmlformats.org/officeDocument/2006/relationships/oleObject" Target="../embeddings/oleObject172.bin"/><Relationship Id="rId5" Type="http://schemas.openxmlformats.org/officeDocument/2006/relationships/oleObject" Target="../embeddings/oleObject166.bin"/><Relationship Id="rId10" Type="http://schemas.openxmlformats.org/officeDocument/2006/relationships/oleObject" Target="../embeddings/oleObject171.bin"/><Relationship Id="rId4" Type="http://schemas.openxmlformats.org/officeDocument/2006/relationships/oleObject" Target="../embeddings/oleObject165.bin"/><Relationship Id="rId9" Type="http://schemas.openxmlformats.org/officeDocument/2006/relationships/oleObject" Target="../embeddings/oleObject17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3.bin"/><Relationship Id="rId7" Type="http://schemas.openxmlformats.org/officeDocument/2006/relationships/oleObject" Target="../embeddings/oleObject17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76.bin"/><Relationship Id="rId5" Type="http://schemas.openxmlformats.org/officeDocument/2006/relationships/oleObject" Target="../embeddings/oleObject175.bin"/><Relationship Id="rId4" Type="http://schemas.openxmlformats.org/officeDocument/2006/relationships/oleObject" Target="../embeddings/oleObject174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3.bin"/><Relationship Id="rId3" Type="http://schemas.openxmlformats.org/officeDocument/2006/relationships/oleObject" Target="../embeddings/oleObject178.bin"/><Relationship Id="rId7" Type="http://schemas.openxmlformats.org/officeDocument/2006/relationships/oleObject" Target="../embeddings/oleObject182.bin"/><Relationship Id="rId12" Type="http://schemas.openxmlformats.org/officeDocument/2006/relationships/oleObject" Target="../embeddings/oleObject1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81.bin"/><Relationship Id="rId11" Type="http://schemas.openxmlformats.org/officeDocument/2006/relationships/oleObject" Target="../embeddings/oleObject186.bin"/><Relationship Id="rId5" Type="http://schemas.openxmlformats.org/officeDocument/2006/relationships/oleObject" Target="../embeddings/oleObject180.bin"/><Relationship Id="rId10" Type="http://schemas.openxmlformats.org/officeDocument/2006/relationships/oleObject" Target="../embeddings/oleObject185.bin"/><Relationship Id="rId4" Type="http://schemas.openxmlformats.org/officeDocument/2006/relationships/oleObject" Target="../embeddings/oleObject179.bin"/><Relationship Id="rId9" Type="http://schemas.openxmlformats.org/officeDocument/2006/relationships/oleObject" Target="../embeddings/oleObject18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8.bin"/><Relationship Id="rId7" Type="http://schemas.openxmlformats.org/officeDocument/2006/relationships/oleObject" Target="../embeddings/oleObject1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91.bin"/><Relationship Id="rId5" Type="http://schemas.openxmlformats.org/officeDocument/2006/relationships/oleObject" Target="../embeddings/oleObject190.bin"/><Relationship Id="rId4" Type="http://schemas.openxmlformats.org/officeDocument/2006/relationships/oleObject" Target="../embeddings/oleObject189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21.bin"/><Relationship Id="rId18" Type="http://schemas.openxmlformats.org/officeDocument/2006/relationships/oleObject" Target="../embeddings/oleObject2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20.bin"/><Relationship Id="rId1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4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2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Relationship Id="rId14" Type="http://schemas.openxmlformats.org/officeDocument/2006/relationships/oleObject" Target="../embeddings/oleObject22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37.bin"/><Relationship Id="rId4" Type="http://schemas.openxmlformats.org/officeDocument/2006/relationships/oleObject" Target="../embeddings/oleObject3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13" Type="http://schemas.openxmlformats.org/officeDocument/2006/relationships/oleObject" Target="../embeddings/oleObject58.bin"/><Relationship Id="rId18" Type="http://schemas.openxmlformats.org/officeDocument/2006/relationships/oleObject" Target="../embeddings/oleObject63.bin"/><Relationship Id="rId3" Type="http://schemas.openxmlformats.org/officeDocument/2006/relationships/oleObject" Target="../embeddings/oleObject48.bin"/><Relationship Id="rId21" Type="http://schemas.openxmlformats.org/officeDocument/2006/relationships/oleObject" Target="../embeddings/oleObject66.bin"/><Relationship Id="rId7" Type="http://schemas.openxmlformats.org/officeDocument/2006/relationships/oleObject" Target="../embeddings/oleObject52.bin"/><Relationship Id="rId12" Type="http://schemas.openxmlformats.org/officeDocument/2006/relationships/oleObject" Target="../embeddings/oleObject57.bin"/><Relationship Id="rId17" Type="http://schemas.openxmlformats.org/officeDocument/2006/relationships/oleObject" Target="../embeddings/oleObject62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1.bin"/><Relationship Id="rId20" Type="http://schemas.openxmlformats.org/officeDocument/2006/relationships/oleObject" Target="../embeddings/oleObject65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1.bin"/><Relationship Id="rId11" Type="http://schemas.openxmlformats.org/officeDocument/2006/relationships/oleObject" Target="../embeddings/oleObject56.bin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60.bin"/><Relationship Id="rId10" Type="http://schemas.openxmlformats.org/officeDocument/2006/relationships/oleObject" Target="../embeddings/oleObject55.bin"/><Relationship Id="rId19" Type="http://schemas.openxmlformats.org/officeDocument/2006/relationships/oleObject" Target="../embeddings/oleObject64.bin"/><Relationship Id="rId4" Type="http://schemas.openxmlformats.org/officeDocument/2006/relationships/oleObject" Target="../embeddings/oleObject49.bin"/><Relationship Id="rId9" Type="http://schemas.openxmlformats.org/officeDocument/2006/relationships/oleObject" Target="../embeddings/oleObject54.bin"/><Relationship Id="rId14" Type="http://schemas.openxmlformats.org/officeDocument/2006/relationships/oleObject" Target="../embeddings/oleObject5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oleObject" Target="../embeddings/oleObject77.bin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71.bin"/><Relationship Id="rId12" Type="http://schemas.openxmlformats.org/officeDocument/2006/relationships/oleObject" Target="../embeddings/oleObject7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0.bin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0.bin"/><Relationship Id="rId11" Type="http://schemas.openxmlformats.org/officeDocument/2006/relationships/oleObject" Target="../embeddings/oleObject75.bin"/><Relationship Id="rId5" Type="http://schemas.openxmlformats.org/officeDocument/2006/relationships/oleObject" Target="../embeddings/oleObject69.bin"/><Relationship Id="rId15" Type="http://schemas.openxmlformats.org/officeDocument/2006/relationships/oleObject" Target="../embeddings/oleObject79.bin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68.bin"/><Relationship Id="rId9" Type="http://schemas.openxmlformats.org/officeDocument/2006/relationships/oleObject" Target="../embeddings/oleObject73.bin"/><Relationship Id="rId14" Type="http://schemas.openxmlformats.org/officeDocument/2006/relationships/oleObject" Target="../embeddings/oleObject7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13" Type="http://schemas.openxmlformats.org/officeDocument/2006/relationships/oleObject" Target="../embeddings/oleObject91.bin"/><Relationship Id="rId18" Type="http://schemas.openxmlformats.org/officeDocument/2006/relationships/oleObject" Target="../embeddings/oleObject96.bin"/><Relationship Id="rId3" Type="http://schemas.openxmlformats.org/officeDocument/2006/relationships/oleObject" Target="../embeddings/oleObject81.bin"/><Relationship Id="rId21" Type="http://schemas.openxmlformats.org/officeDocument/2006/relationships/oleObject" Target="../embeddings/oleObject99.bin"/><Relationship Id="rId7" Type="http://schemas.openxmlformats.org/officeDocument/2006/relationships/oleObject" Target="../embeddings/oleObject85.bin"/><Relationship Id="rId12" Type="http://schemas.openxmlformats.org/officeDocument/2006/relationships/oleObject" Target="../embeddings/oleObject90.bin"/><Relationship Id="rId17" Type="http://schemas.openxmlformats.org/officeDocument/2006/relationships/oleObject" Target="../embeddings/oleObject95.bin"/><Relationship Id="rId25" Type="http://schemas.openxmlformats.org/officeDocument/2006/relationships/oleObject" Target="../embeddings/oleObject10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4.bin"/><Relationship Id="rId20" Type="http://schemas.openxmlformats.org/officeDocument/2006/relationships/oleObject" Target="../embeddings/oleObject98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84.bin"/><Relationship Id="rId11" Type="http://schemas.openxmlformats.org/officeDocument/2006/relationships/oleObject" Target="../embeddings/oleObject89.bin"/><Relationship Id="rId24" Type="http://schemas.openxmlformats.org/officeDocument/2006/relationships/oleObject" Target="../embeddings/oleObject102.bin"/><Relationship Id="rId5" Type="http://schemas.openxmlformats.org/officeDocument/2006/relationships/oleObject" Target="../embeddings/oleObject83.bin"/><Relationship Id="rId15" Type="http://schemas.openxmlformats.org/officeDocument/2006/relationships/oleObject" Target="../embeddings/oleObject93.bin"/><Relationship Id="rId23" Type="http://schemas.openxmlformats.org/officeDocument/2006/relationships/oleObject" Target="../embeddings/oleObject101.bin"/><Relationship Id="rId10" Type="http://schemas.openxmlformats.org/officeDocument/2006/relationships/oleObject" Target="../embeddings/oleObject88.bin"/><Relationship Id="rId19" Type="http://schemas.openxmlformats.org/officeDocument/2006/relationships/oleObject" Target="../embeddings/oleObject97.bin"/><Relationship Id="rId4" Type="http://schemas.openxmlformats.org/officeDocument/2006/relationships/oleObject" Target="../embeddings/oleObject82.bin"/><Relationship Id="rId9" Type="http://schemas.openxmlformats.org/officeDocument/2006/relationships/oleObject" Target="../embeddings/oleObject87.bin"/><Relationship Id="rId14" Type="http://schemas.openxmlformats.org/officeDocument/2006/relationships/oleObject" Target="../embeddings/oleObject92.bin"/><Relationship Id="rId22" Type="http://schemas.openxmlformats.org/officeDocument/2006/relationships/oleObject" Target="../embeddings/oleObject10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9144000" cy="61555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Organic Synthesis </a:t>
            </a:r>
            <a:r>
              <a:rPr lang="en-US" sz="3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Via </a:t>
            </a:r>
            <a:r>
              <a:rPr lang="en-US" sz="3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Enolates</a:t>
            </a:r>
            <a:endParaRPr lang="en-US" sz="3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714356"/>
            <a:ext cx="9144000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Active methylene compound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295400"/>
            <a:ext cx="9144000" cy="212365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200" b="1" dirty="0" smtClean="0"/>
              <a:t>The class of compound which contain a methylene group (-CH) directly bonded to two electron withdrwing groups such as –COCH, -COOC</a:t>
            </a:r>
            <a:r>
              <a:rPr lang="en-US" sz="2200" b="1" baseline="-25000" dirty="0" smtClean="0"/>
              <a:t>2</a:t>
            </a:r>
            <a:r>
              <a:rPr lang="en-US" sz="2200" b="1" dirty="0" smtClean="0"/>
              <a:t>H</a:t>
            </a:r>
            <a:r>
              <a:rPr lang="en-US" sz="2200" b="1" baseline="-25000" dirty="0" smtClean="0"/>
              <a:t>5</a:t>
            </a:r>
            <a:r>
              <a:rPr lang="en-US" sz="2200" b="1" dirty="0" smtClean="0"/>
              <a:t>, -CN are called active methylene compound. </a:t>
            </a:r>
          </a:p>
          <a:p>
            <a:pPr algn="just"/>
            <a:r>
              <a:rPr lang="en-US" sz="2200" b="1" dirty="0" smtClean="0"/>
              <a:t>This is so because the CH</a:t>
            </a:r>
            <a:r>
              <a:rPr lang="en-US" sz="2200" b="1" baseline="-25000" dirty="0" smtClean="0"/>
              <a:t>2</a:t>
            </a:r>
            <a:r>
              <a:rPr lang="en-US" sz="2200" b="1" dirty="0" smtClean="0"/>
              <a:t> group is them acidic and reactive. Ethylacetoacetate (Acetoacetic ester) and diethyl malonate (malonic ester) belongs to this class.</a:t>
            </a:r>
            <a:endParaRPr lang="en-US" sz="2200" b="1" baseline="-25000" dirty="0"/>
          </a:p>
        </p:txBody>
      </p:sp>
      <p:graphicFrame>
        <p:nvGraphicFramePr>
          <p:cNvPr id="140291" name="Object 3"/>
          <p:cNvGraphicFramePr>
            <a:graphicFrameLocks noChangeAspect="1"/>
          </p:cNvGraphicFramePr>
          <p:nvPr/>
        </p:nvGraphicFramePr>
        <p:xfrm>
          <a:off x="1785919" y="4357694"/>
          <a:ext cx="1534038" cy="1214446"/>
        </p:xfrm>
        <a:graphic>
          <a:graphicData uri="http://schemas.openxmlformats.org/presentationml/2006/ole">
            <p:oleObj spid="_x0000_s140291" name="CS ChemDraw Drawing" r:id="rId3" imgW="766080" imgH="544680" progId="ChemDraw.Document.6.0">
              <p:embed/>
            </p:oleObj>
          </a:graphicData>
        </a:graphic>
      </p:graphicFrame>
      <p:graphicFrame>
        <p:nvGraphicFramePr>
          <p:cNvPr id="140292" name="Object 4"/>
          <p:cNvGraphicFramePr>
            <a:graphicFrameLocks noChangeAspect="1"/>
          </p:cNvGraphicFramePr>
          <p:nvPr/>
        </p:nvGraphicFramePr>
        <p:xfrm>
          <a:off x="785786" y="4929198"/>
          <a:ext cx="3275758" cy="857256"/>
        </p:xfrm>
        <a:graphic>
          <a:graphicData uri="http://schemas.openxmlformats.org/presentationml/2006/ole">
            <p:oleObj spid="_x0000_s140292" name="CS ChemDraw Drawing" r:id="rId4" imgW="2001960" imgH="524520" progId="ChemDraw.Document.6.0">
              <p:embed/>
            </p:oleObj>
          </a:graphicData>
        </a:graphic>
      </p:graphicFrame>
      <p:graphicFrame>
        <p:nvGraphicFramePr>
          <p:cNvPr id="140294" name="Object 6"/>
          <p:cNvGraphicFramePr>
            <a:graphicFrameLocks noChangeAspect="1"/>
          </p:cNvGraphicFramePr>
          <p:nvPr/>
        </p:nvGraphicFramePr>
        <p:xfrm>
          <a:off x="5072065" y="4211573"/>
          <a:ext cx="1285885" cy="1344250"/>
        </p:xfrm>
        <a:graphic>
          <a:graphicData uri="http://schemas.openxmlformats.org/presentationml/2006/ole">
            <p:oleObj spid="_x0000_s140294" name="CS ChemDraw Drawing" r:id="rId5" imgW="808560" imgH="825120" progId="ChemDraw.Document.6.0">
              <p:embed/>
            </p:oleObj>
          </a:graphicData>
        </a:graphic>
      </p:graphicFrame>
      <p:sp>
        <p:nvSpPr>
          <p:cNvPr id="10" name="Rectangle 9"/>
          <p:cNvSpPr/>
          <p:nvPr/>
        </p:nvSpPr>
        <p:spPr>
          <a:xfrm>
            <a:off x="3214678" y="4202676"/>
            <a:ext cx="2001895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 smtClean="0"/>
              <a:t>Active methylene</a:t>
            </a:r>
            <a:endParaRPr lang="en-US" sz="2000" dirty="0"/>
          </a:p>
        </p:txBody>
      </p:sp>
      <p:graphicFrame>
        <p:nvGraphicFramePr>
          <p:cNvPr id="140296" name="Object 8"/>
          <p:cNvGraphicFramePr>
            <a:graphicFrameLocks noChangeAspect="1"/>
          </p:cNvGraphicFramePr>
          <p:nvPr/>
        </p:nvGraphicFramePr>
        <p:xfrm>
          <a:off x="4627992" y="4929198"/>
          <a:ext cx="3587346" cy="835030"/>
        </p:xfrm>
        <a:graphic>
          <a:graphicData uri="http://schemas.openxmlformats.org/presentationml/2006/ole">
            <p:oleObj spid="_x0000_s140296" name="CS ChemDraw Drawing" r:id="rId6" imgW="2257560" imgH="524880" progId="ChemDraw.Document.6.0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1428728" y="6000768"/>
            <a:ext cx="2141997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err="1" smtClean="0"/>
              <a:t>Ethylacetoacetate</a:t>
            </a:r>
            <a:r>
              <a:rPr lang="en-US" sz="2000" b="1" dirty="0" smtClean="0"/>
              <a:t> </a:t>
            </a:r>
            <a:endParaRPr lang="en-US" sz="2000" b="1" dirty="0"/>
          </a:p>
        </p:txBody>
      </p:sp>
      <p:sp>
        <p:nvSpPr>
          <p:cNvPr id="14" name="Rectangle 13"/>
          <p:cNvSpPr/>
          <p:nvPr/>
        </p:nvSpPr>
        <p:spPr>
          <a:xfrm>
            <a:off x="5072066" y="5929330"/>
            <a:ext cx="207076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prstClr val="black"/>
                </a:solidFill>
              </a:rPr>
              <a:t>Diethyl malonate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0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0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0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0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7" grpId="0" build="p" animBg="1"/>
      <p:bldP spid="10" grpId="0" build="p" animBg="1"/>
      <p:bldP spid="13" grpId="0" build="p" animBg="1"/>
      <p:bldP spid="14" grpId="0" build="p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5) Synthesis of </a:t>
            </a:r>
            <a:r>
              <a:rPr lang="en-US" sz="2200" b="1" kern="0" dirty="0" err="1" smtClean="0">
                <a:solidFill>
                  <a:srgbClr val="002060"/>
                </a:solidFill>
              </a:rPr>
              <a:t>diketone</a:t>
            </a:r>
            <a:endParaRPr lang="en-US" sz="2200" b="1" kern="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28604"/>
            <a:ext cx="9144000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200" b="1" kern="0" dirty="0" err="1" smtClean="0">
                <a:solidFill>
                  <a:srgbClr val="002060"/>
                </a:solidFill>
              </a:rPr>
              <a:t>Aceyl</a:t>
            </a:r>
            <a:r>
              <a:rPr lang="en-US" sz="2200" b="1" kern="0" dirty="0" smtClean="0">
                <a:solidFill>
                  <a:srgbClr val="002060"/>
                </a:solidFill>
              </a:rPr>
              <a:t> derivative of acetoacetic ester on ketonic hydrolysis yields diketones. For </a:t>
            </a:r>
            <a:r>
              <a:rPr lang="en-US" sz="2200" b="1" kern="0" dirty="0" err="1" smtClean="0">
                <a:solidFill>
                  <a:srgbClr val="002060"/>
                </a:solidFill>
              </a:rPr>
              <a:t>eg</a:t>
            </a:r>
            <a:r>
              <a:rPr lang="en-US" sz="2200" b="1" kern="0" dirty="0" smtClean="0">
                <a:solidFill>
                  <a:srgbClr val="002060"/>
                </a:solidFill>
              </a:rPr>
              <a:t>. Acetylacetone prepared as follows.</a:t>
            </a:r>
            <a:endParaRPr lang="en-US" sz="2200" b="1" kern="0" dirty="0">
              <a:solidFill>
                <a:srgbClr val="002060"/>
              </a:solidFill>
            </a:endParaRPr>
          </a:p>
        </p:txBody>
      </p:sp>
      <p:graphicFrame>
        <p:nvGraphicFramePr>
          <p:cNvPr id="161794" name="Object 2"/>
          <p:cNvGraphicFramePr>
            <a:graphicFrameLocks noChangeAspect="1"/>
          </p:cNvGraphicFramePr>
          <p:nvPr/>
        </p:nvGraphicFramePr>
        <p:xfrm>
          <a:off x="-14288" y="1214422"/>
          <a:ext cx="3228976" cy="822325"/>
        </p:xfrm>
        <a:graphic>
          <a:graphicData uri="http://schemas.openxmlformats.org/presentationml/2006/ole">
            <p:oleObj spid="_x0000_s161794" name="CS ChemDraw Drawing" r:id="rId3" imgW="1794960" imgH="457560" progId="ChemDraw.Document.6.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316319" y="1528692"/>
            <a:ext cx="1112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ONa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86116" y="1857364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6965173" y="2749545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358082" y="2428868"/>
            <a:ext cx="1019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COCl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732240" y="2708920"/>
            <a:ext cx="69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</a:t>
            </a:r>
            <a:r>
              <a:rPr lang="en-US" dirty="0" err="1" smtClean="0"/>
              <a:t>NaCl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rot="10800000">
            <a:off x="4929191" y="4071942"/>
            <a:ext cx="121444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1798" name="Object 6"/>
          <p:cNvGraphicFramePr>
            <a:graphicFrameLocks noChangeAspect="1"/>
          </p:cNvGraphicFramePr>
          <p:nvPr/>
        </p:nvGraphicFramePr>
        <p:xfrm>
          <a:off x="1928794" y="3429000"/>
          <a:ext cx="2786082" cy="784351"/>
        </p:xfrm>
        <a:graphic>
          <a:graphicData uri="http://schemas.openxmlformats.org/presentationml/2006/ole">
            <p:oleObj spid="_x0000_s161798" name="CS ChemDraw Drawing" r:id="rId4" imgW="1623960" imgH="457560" progId="ChemDraw.Document.6.0">
              <p:embed/>
            </p:oleObj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1071538" y="3857628"/>
            <a:ext cx="53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-71470" y="3857628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OH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4714884"/>
            <a:ext cx="9144000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6) Synthesis of 4-methyl </a:t>
            </a:r>
            <a:r>
              <a:rPr lang="en-US" sz="2200" b="1" kern="0" dirty="0" err="1" smtClean="0">
                <a:solidFill>
                  <a:srgbClr val="002060"/>
                </a:solidFill>
              </a:rPr>
              <a:t>uracil</a:t>
            </a:r>
            <a:endParaRPr lang="en-US" sz="2200" b="1" kern="0" dirty="0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5214950"/>
            <a:ext cx="9144000" cy="43088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acetoacetic ester condenses with urea to PoCl</a:t>
            </a:r>
            <a:r>
              <a:rPr lang="en-US" sz="2200" b="1" kern="0" baseline="-25000" dirty="0" smtClean="0">
                <a:solidFill>
                  <a:srgbClr val="002060"/>
                </a:solidFill>
              </a:rPr>
              <a:t>3</a:t>
            </a:r>
            <a:r>
              <a:rPr lang="en-US" sz="2200" b="1" kern="0" dirty="0" smtClean="0">
                <a:solidFill>
                  <a:srgbClr val="002060"/>
                </a:solidFill>
              </a:rPr>
              <a:t> form 4-methyl </a:t>
            </a:r>
            <a:r>
              <a:rPr lang="en-US" sz="2200" b="1" kern="0" dirty="0" err="1" smtClean="0">
                <a:solidFill>
                  <a:srgbClr val="002060"/>
                </a:solidFill>
              </a:rPr>
              <a:t>uracil</a:t>
            </a:r>
            <a:r>
              <a:rPr lang="en-US" sz="2200" b="1" kern="0" dirty="0" smtClean="0">
                <a:solidFill>
                  <a:srgbClr val="002060"/>
                </a:solidFill>
              </a:rPr>
              <a:t>.</a:t>
            </a:r>
            <a:endParaRPr lang="en-US" sz="2200" b="1" kern="0" dirty="0">
              <a:solidFill>
                <a:srgbClr val="002060"/>
              </a:solidFill>
            </a:endParaRPr>
          </a:p>
        </p:txBody>
      </p:sp>
      <p:graphicFrame>
        <p:nvGraphicFramePr>
          <p:cNvPr id="161801" name="Object 9"/>
          <p:cNvGraphicFramePr>
            <a:graphicFrameLocks noChangeAspect="1"/>
          </p:cNvGraphicFramePr>
          <p:nvPr/>
        </p:nvGraphicFramePr>
        <p:xfrm>
          <a:off x="3357554" y="5857892"/>
          <a:ext cx="1357322" cy="891170"/>
        </p:xfrm>
        <a:graphic>
          <a:graphicData uri="http://schemas.openxmlformats.org/presentationml/2006/ole">
            <p:oleObj spid="_x0000_s161801" name="CS ChemDraw Drawing" r:id="rId5" imgW="785520" imgH="515880" progId="ChemDraw.Document.6.0">
              <p:embed/>
            </p:oleObj>
          </a:graphicData>
        </a:graphic>
      </p:graphicFrame>
      <p:cxnSp>
        <p:nvCxnSpPr>
          <p:cNvPr id="30" name="Straight Arrow Connector 29"/>
          <p:cNvCxnSpPr/>
          <p:nvPr/>
        </p:nvCxnSpPr>
        <p:spPr>
          <a:xfrm>
            <a:off x="4929190" y="6500834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143504" y="6143644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5072066" y="6488668"/>
            <a:ext cx="6799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kern="0" dirty="0" smtClean="0">
                <a:solidFill>
                  <a:srgbClr val="002060"/>
                </a:solidFill>
              </a:rPr>
              <a:t>PoCl</a:t>
            </a:r>
            <a:r>
              <a:rPr lang="en-US" kern="0" baseline="-25000" dirty="0" smtClean="0">
                <a:solidFill>
                  <a:srgbClr val="002060"/>
                </a:solidFill>
              </a:rPr>
              <a:t>3</a:t>
            </a:r>
            <a:endParaRPr lang="en-US" dirty="0"/>
          </a:p>
        </p:txBody>
      </p:sp>
      <p:graphicFrame>
        <p:nvGraphicFramePr>
          <p:cNvPr id="161804" name="Object 12"/>
          <p:cNvGraphicFramePr>
            <a:graphicFrameLocks noChangeAspect="1"/>
          </p:cNvGraphicFramePr>
          <p:nvPr/>
        </p:nvGraphicFramePr>
        <p:xfrm>
          <a:off x="6000760" y="5857892"/>
          <a:ext cx="2002993" cy="1000108"/>
        </p:xfrm>
        <a:graphic>
          <a:graphicData uri="http://schemas.openxmlformats.org/presentationml/2006/ole">
            <p:oleObj spid="_x0000_s161804" name="CS ChemDraw Drawing" r:id="rId6" imgW="1144440" imgH="571320" progId="ChemDraw.Document.6.0">
              <p:embed/>
            </p:oleObj>
          </a:graphicData>
        </a:graphic>
      </p:graphicFrame>
      <p:graphicFrame>
        <p:nvGraphicFramePr>
          <p:cNvPr id="161805" name="Object 13"/>
          <p:cNvGraphicFramePr>
            <a:graphicFrameLocks noChangeAspect="1"/>
          </p:cNvGraphicFramePr>
          <p:nvPr/>
        </p:nvGraphicFramePr>
        <p:xfrm>
          <a:off x="928662" y="3929066"/>
          <a:ext cx="214312" cy="214312"/>
        </p:xfrm>
        <a:graphic>
          <a:graphicData uri="http://schemas.openxmlformats.org/presentationml/2006/ole">
            <p:oleObj spid="_x0000_s161805" name="CS ChemDraw Drawing" r:id="rId7" imgW="116280" imgH="116280" progId="ChemDraw.Document.6.0">
              <p:embed/>
            </p:oleObj>
          </a:graphicData>
        </a:graphic>
      </p:graphicFrame>
      <p:graphicFrame>
        <p:nvGraphicFramePr>
          <p:cNvPr id="161806" name="Object 14"/>
          <p:cNvGraphicFramePr>
            <a:graphicFrameLocks noChangeAspect="1"/>
          </p:cNvGraphicFramePr>
          <p:nvPr/>
        </p:nvGraphicFramePr>
        <p:xfrm>
          <a:off x="1643042" y="3929066"/>
          <a:ext cx="214312" cy="214312"/>
        </p:xfrm>
        <a:graphic>
          <a:graphicData uri="http://schemas.openxmlformats.org/presentationml/2006/ole">
            <p:oleObj spid="_x0000_s161806" name="CS ChemDraw Drawing" r:id="rId8" imgW="116280" imgH="116280" progId="ChemDraw.Document.6.0">
              <p:embed/>
            </p:oleObj>
          </a:graphicData>
        </a:graphic>
      </p:graphicFrame>
      <p:graphicFrame>
        <p:nvGraphicFramePr>
          <p:cNvPr id="161807" name="Object 15"/>
          <p:cNvGraphicFramePr>
            <a:graphicFrameLocks noChangeAspect="1"/>
          </p:cNvGraphicFramePr>
          <p:nvPr/>
        </p:nvGraphicFramePr>
        <p:xfrm>
          <a:off x="3071802" y="6357958"/>
          <a:ext cx="214312" cy="214312"/>
        </p:xfrm>
        <a:graphic>
          <a:graphicData uri="http://schemas.openxmlformats.org/presentationml/2006/ole">
            <p:oleObj spid="_x0000_s161807" name="CS ChemDraw Drawing" r:id="rId9" imgW="116280" imgH="116280" progId="ChemDraw.Document.6.0">
              <p:embed/>
            </p:oleObj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4534373" y="1268760"/>
            <a:ext cx="3133971" cy="1152128"/>
            <a:chOff x="789957" y="2204864"/>
            <a:chExt cx="3133971" cy="1152128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2123728" y="2636912"/>
              <a:ext cx="14287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61808" name="Object 16"/>
            <p:cNvGraphicFramePr>
              <a:graphicFrameLocks noChangeAspect="1"/>
            </p:cNvGraphicFramePr>
            <p:nvPr/>
          </p:nvGraphicFramePr>
          <p:xfrm>
            <a:off x="789957" y="2204864"/>
            <a:ext cx="3133971" cy="1152128"/>
          </p:xfrm>
          <a:graphic>
            <a:graphicData uri="http://schemas.openxmlformats.org/presentationml/2006/ole">
              <p:oleObj spid="_x0000_s161808" name="CS ChemDraw Drawing" r:id="rId10" imgW="1794960" imgH="659880" progId="ChemDraw.Document.6.0">
                <p:embed/>
              </p:oleObj>
            </a:graphicData>
          </a:graphic>
        </p:graphicFrame>
      </p:grpSp>
      <p:sp>
        <p:nvSpPr>
          <p:cNvPr id="34" name="TextBox 33"/>
          <p:cNvSpPr txBox="1"/>
          <p:nvPr/>
        </p:nvSpPr>
        <p:spPr>
          <a:xfrm>
            <a:off x="4643438" y="2143116"/>
            <a:ext cx="1139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</a:t>
            </a:r>
            <a:r>
              <a:rPr lang="en-US" baseline="-25000" dirty="0" smtClean="0"/>
              <a:t>3</a:t>
            </a:r>
            <a:r>
              <a:rPr lang="en-US" dirty="0" smtClean="0"/>
              <a:t>CO   </a:t>
            </a:r>
            <a:r>
              <a:rPr lang="en-US" dirty="0" err="1" smtClean="0"/>
              <a:t>Cl</a:t>
            </a:r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5429256" y="2130419"/>
            <a:ext cx="1071570" cy="441325"/>
            <a:chOff x="6843713" y="2428875"/>
            <a:chExt cx="1014412" cy="441325"/>
          </a:xfrm>
        </p:grpSpPr>
        <p:graphicFrame>
          <p:nvGraphicFramePr>
            <p:cNvPr id="161809" name="Object 17"/>
            <p:cNvGraphicFramePr>
              <a:graphicFrameLocks noChangeAspect="1"/>
            </p:cNvGraphicFramePr>
            <p:nvPr/>
          </p:nvGraphicFramePr>
          <p:xfrm>
            <a:off x="6843713" y="2428875"/>
            <a:ext cx="1014412" cy="58738"/>
          </p:xfrm>
          <a:graphic>
            <a:graphicData uri="http://schemas.openxmlformats.org/presentationml/2006/ole">
              <p:oleObj spid="_x0000_s161809" name="CS ChemDraw Drawing" r:id="rId11" imgW="599760" imgH="58680" progId="ChemDraw.Document.6.0">
                <p:embed/>
              </p:oleObj>
            </a:graphicData>
          </a:graphic>
        </p:graphicFrame>
        <p:graphicFrame>
          <p:nvGraphicFramePr>
            <p:cNvPr id="161810" name="Object 18"/>
            <p:cNvGraphicFramePr>
              <a:graphicFrameLocks noChangeAspect="1"/>
            </p:cNvGraphicFramePr>
            <p:nvPr/>
          </p:nvGraphicFramePr>
          <p:xfrm>
            <a:off x="6843713" y="2786063"/>
            <a:ext cx="1014412" cy="84137"/>
          </p:xfrm>
          <a:graphic>
            <a:graphicData uri="http://schemas.openxmlformats.org/presentationml/2006/ole">
              <p:oleObj spid="_x0000_s161810" name="CS ChemDraw Drawing" r:id="rId12" imgW="599760" imgH="58680" progId="ChemDraw.Document.6.0">
                <p:embed/>
              </p:oleObj>
            </a:graphicData>
          </a:graphic>
        </p:graphicFrame>
        <p:graphicFrame>
          <p:nvGraphicFramePr>
            <p:cNvPr id="161811" name="Object 19"/>
            <p:cNvGraphicFramePr>
              <a:graphicFrameLocks noChangeAspect="1"/>
            </p:cNvGraphicFramePr>
            <p:nvPr/>
          </p:nvGraphicFramePr>
          <p:xfrm>
            <a:off x="6843713" y="2428875"/>
            <a:ext cx="58737" cy="428625"/>
          </p:xfrm>
          <a:graphic>
            <a:graphicData uri="http://schemas.openxmlformats.org/presentationml/2006/ole">
              <p:oleObj spid="_x0000_s161811" name="CS ChemDraw Drawing" r:id="rId13" imgW="59040" imgH="416880" progId="ChemDraw.Document.6.0">
                <p:embed/>
              </p:oleObj>
            </a:graphicData>
          </a:graphic>
        </p:graphicFrame>
        <p:graphicFrame>
          <p:nvGraphicFramePr>
            <p:cNvPr id="161812" name="Object 20"/>
            <p:cNvGraphicFramePr>
              <a:graphicFrameLocks noChangeAspect="1"/>
            </p:cNvGraphicFramePr>
            <p:nvPr/>
          </p:nvGraphicFramePr>
          <p:xfrm>
            <a:off x="7772400" y="2428875"/>
            <a:ext cx="58738" cy="357188"/>
          </p:xfrm>
          <a:graphic>
            <a:graphicData uri="http://schemas.openxmlformats.org/presentationml/2006/ole">
              <p:oleObj spid="_x0000_s161812" name="CS ChemDraw Drawing" r:id="rId14" imgW="59040" imgH="416880" progId="ChemDraw.Document.6.0">
                <p:embed/>
              </p:oleObj>
            </a:graphicData>
          </a:graphic>
        </p:graphicFrame>
      </p:grpSp>
      <p:sp>
        <p:nvSpPr>
          <p:cNvPr id="39" name="TextBox 38"/>
          <p:cNvSpPr txBox="1"/>
          <p:nvPr/>
        </p:nvSpPr>
        <p:spPr>
          <a:xfrm>
            <a:off x="5143504" y="3774048"/>
            <a:ext cx="1019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</a:t>
            </a:r>
            <a:r>
              <a:rPr lang="en-US" dirty="0" smtClean="0"/>
              <a:t>) dil. </a:t>
            </a:r>
            <a:r>
              <a:rPr lang="en-US" dirty="0" err="1" smtClean="0"/>
              <a:t>HCl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164184" y="4000504"/>
            <a:ext cx="836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ii) heat</a:t>
            </a:r>
            <a:endParaRPr lang="en-US" dirty="0"/>
          </a:p>
        </p:txBody>
      </p:sp>
      <p:graphicFrame>
        <p:nvGraphicFramePr>
          <p:cNvPr id="161813" name="Object 21"/>
          <p:cNvGraphicFramePr>
            <a:graphicFrameLocks noChangeAspect="1"/>
          </p:cNvGraphicFramePr>
          <p:nvPr/>
        </p:nvGraphicFramePr>
        <p:xfrm>
          <a:off x="6357950" y="3500438"/>
          <a:ext cx="2714612" cy="1108573"/>
        </p:xfrm>
        <a:graphic>
          <a:graphicData uri="http://schemas.openxmlformats.org/presentationml/2006/ole">
            <p:oleObj spid="_x0000_s161813" name="CS ChemDraw Drawing" r:id="rId15" imgW="1706760" imgH="696960" progId="ChemDraw.Document.6.0">
              <p:embed/>
            </p:oleObj>
          </a:graphicData>
        </a:graphic>
      </p:graphicFrame>
      <p:graphicFrame>
        <p:nvGraphicFramePr>
          <p:cNvPr id="161814" name="Object 22"/>
          <p:cNvGraphicFramePr>
            <a:graphicFrameLocks noChangeAspect="1"/>
          </p:cNvGraphicFramePr>
          <p:nvPr/>
        </p:nvGraphicFramePr>
        <p:xfrm>
          <a:off x="8501090" y="3500438"/>
          <a:ext cx="103187" cy="1000132"/>
        </p:xfrm>
        <a:graphic>
          <a:graphicData uri="http://schemas.openxmlformats.org/presentationml/2006/ole">
            <p:oleObj spid="_x0000_s161814" name="CS ChemDraw Drawing" r:id="rId16" imgW="63720" imgH="1063800" progId="ChemDraw.Document.6.0">
              <p:embed/>
            </p:oleObj>
          </a:graphicData>
        </a:graphic>
      </p:graphicFrame>
      <p:graphicFrame>
        <p:nvGraphicFramePr>
          <p:cNvPr id="161815" name="Object 23"/>
          <p:cNvGraphicFramePr>
            <a:graphicFrameLocks noChangeAspect="1"/>
          </p:cNvGraphicFramePr>
          <p:nvPr/>
        </p:nvGraphicFramePr>
        <p:xfrm>
          <a:off x="7929586" y="3500438"/>
          <a:ext cx="103187" cy="928694"/>
        </p:xfrm>
        <a:graphic>
          <a:graphicData uri="http://schemas.openxmlformats.org/presentationml/2006/ole">
            <p:oleObj spid="_x0000_s161815" name="CS ChemDraw Drawing" r:id="rId17" imgW="63720" imgH="1063800" progId="ChemDraw.Document.6.0">
              <p:embed/>
            </p:oleObj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7643834" y="3416858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8519934" y="3500438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OH</a:t>
            </a:r>
            <a:endParaRPr lang="en-US" dirty="0"/>
          </a:p>
        </p:txBody>
      </p:sp>
      <p:graphicFrame>
        <p:nvGraphicFramePr>
          <p:cNvPr id="161816" name="Object 24"/>
          <p:cNvGraphicFramePr>
            <a:graphicFrameLocks noChangeAspect="1"/>
          </p:cNvGraphicFramePr>
          <p:nvPr/>
        </p:nvGraphicFramePr>
        <p:xfrm>
          <a:off x="214282" y="5929330"/>
          <a:ext cx="2643206" cy="718789"/>
        </p:xfrm>
        <a:graphic>
          <a:graphicData uri="http://schemas.openxmlformats.org/presentationml/2006/ole">
            <p:oleObj spid="_x0000_s161816" name="CS ChemDraw Drawing" r:id="rId18" imgW="1646640" imgH="447480" progId="ChemDraw.Document.6.0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1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1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1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61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1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61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61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61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61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61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61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61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61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61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61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7" grpId="0" build="p"/>
      <p:bldP spid="16" grpId="0" build="p"/>
      <p:bldP spid="17" grpId="0" build="p"/>
      <p:bldP spid="22" grpId="0" build="p"/>
      <p:bldP spid="23" grpId="0" build="p"/>
      <p:bldP spid="24" grpId="0" build="p" animBg="1"/>
      <p:bldP spid="25" grpId="0" build="p" animBg="1"/>
      <p:bldP spid="31" grpId="0" build="p"/>
      <p:bldP spid="32" grpId="0" build="p"/>
      <p:bldP spid="34" grpId="0" build="p"/>
      <p:bldP spid="39" grpId="0" build="p"/>
      <p:bldP spid="41" grpId="0" build="p"/>
      <p:bldP spid="45" grpId="0" build="p"/>
      <p:bldP spid="4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600" b="1" kern="0" dirty="0" err="1" smtClean="0">
                <a:solidFill>
                  <a:srgbClr val="002060"/>
                </a:solidFill>
              </a:rPr>
              <a:t>Keto-Enol</a:t>
            </a:r>
            <a:r>
              <a:rPr lang="en-US" sz="2600" b="1" kern="0" dirty="0" smtClean="0">
                <a:solidFill>
                  <a:srgbClr val="002060"/>
                </a:solidFill>
              </a:rPr>
              <a:t> tautomerism</a:t>
            </a:r>
            <a:endParaRPr lang="en-US" sz="2600" b="1" kern="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642918"/>
            <a:ext cx="9144000" cy="144655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200" b="1" kern="0" dirty="0" smtClean="0">
                <a:solidFill>
                  <a:srgbClr val="FFFF00"/>
                </a:solidFill>
              </a:rPr>
              <a:t>When two structural isomers are mutually interconvertable  and exist in dynamic equilibrium they are called tautomers and the phenomenon is termed tautomerism for </a:t>
            </a:r>
            <a:r>
              <a:rPr lang="en-US" sz="2200" b="1" kern="0" dirty="0" err="1" smtClean="0">
                <a:solidFill>
                  <a:srgbClr val="FFFF00"/>
                </a:solidFill>
              </a:rPr>
              <a:t>eg</a:t>
            </a:r>
            <a:r>
              <a:rPr lang="en-US" sz="2200" b="1" kern="0" dirty="0" smtClean="0">
                <a:solidFill>
                  <a:srgbClr val="FFFF00"/>
                </a:solidFill>
              </a:rPr>
              <a:t>. Acetone exhibits tautomerism and may be represented as an equilibrium mixture of two isomers.</a:t>
            </a:r>
            <a:endParaRPr lang="en-US" sz="2200" b="1" kern="0" dirty="0">
              <a:solidFill>
                <a:srgbClr val="FFFF00"/>
              </a:solidFill>
            </a:endParaRPr>
          </a:p>
        </p:txBody>
      </p:sp>
      <p:graphicFrame>
        <p:nvGraphicFramePr>
          <p:cNvPr id="162818" name="Object 2"/>
          <p:cNvGraphicFramePr>
            <a:graphicFrameLocks noChangeAspect="1"/>
          </p:cNvGraphicFramePr>
          <p:nvPr/>
        </p:nvGraphicFramePr>
        <p:xfrm>
          <a:off x="214283" y="2643182"/>
          <a:ext cx="1928826" cy="998592"/>
        </p:xfrm>
        <a:graphic>
          <a:graphicData uri="http://schemas.openxmlformats.org/presentationml/2006/ole">
            <p:oleObj spid="_x0000_s162818" name="CS ChemDraw Drawing" r:id="rId3" imgW="1030680" imgH="533880" progId="ChemDraw.Document.6.0">
              <p:embed/>
            </p:oleObj>
          </a:graphicData>
        </a:graphic>
      </p:graphicFrame>
      <p:graphicFrame>
        <p:nvGraphicFramePr>
          <p:cNvPr id="162819" name="Object 3"/>
          <p:cNvGraphicFramePr>
            <a:graphicFrameLocks noChangeAspect="1"/>
          </p:cNvGraphicFramePr>
          <p:nvPr/>
        </p:nvGraphicFramePr>
        <p:xfrm>
          <a:off x="765924" y="2786058"/>
          <a:ext cx="412609" cy="571504"/>
        </p:xfrm>
        <a:graphic>
          <a:graphicData uri="http://schemas.openxmlformats.org/presentationml/2006/ole">
            <p:oleObj spid="_x0000_s162819" name="CS ChemDraw Drawing" r:id="rId4" imgW="256320" imgH="354240" progId="ChemDraw.Document.6.0">
              <p:embed/>
            </p:oleObj>
          </a:graphicData>
        </a:graphic>
      </p:graphicFrame>
      <p:graphicFrame>
        <p:nvGraphicFramePr>
          <p:cNvPr id="162820" name="Object 4"/>
          <p:cNvGraphicFramePr>
            <a:graphicFrameLocks noChangeAspect="1"/>
          </p:cNvGraphicFramePr>
          <p:nvPr/>
        </p:nvGraphicFramePr>
        <p:xfrm>
          <a:off x="1285852" y="2931472"/>
          <a:ext cx="500066" cy="497528"/>
        </p:xfrm>
        <a:graphic>
          <a:graphicData uri="http://schemas.openxmlformats.org/presentationml/2006/ole">
            <p:oleObj spid="_x0000_s162820" name="CS ChemDraw Drawing" r:id="rId5" imgW="312840" imgH="311760" progId="ChemDraw.Document.6.0">
              <p:embed/>
            </p:oleObj>
          </a:graphicData>
        </a:graphic>
      </p:graphicFrame>
      <p:graphicFrame>
        <p:nvGraphicFramePr>
          <p:cNvPr id="162821" name="Object 5"/>
          <p:cNvGraphicFramePr>
            <a:graphicFrameLocks noChangeAspect="1"/>
          </p:cNvGraphicFramePr>
          <p:nvPr/>
        </p:nvGraphicFramePr>
        <p:xfrm>
          <a:off x="2571736" y="3286124"/>
          <a:ext cx="814391" cy="276226"/>
        </p:xfrm>
        <a:graphic>
          <a:graphicData uri="http://schemas.openxmlformats.org/presentationml/2006/ole">
            <p:oleObj spid="_x0000_s162821" name="CS ChemDraw Drawing" r:id="rId6" imgW="484560" imgH="121680" progId="ChemDraw.Document.6.0">
              <p:embed/>
            </p:oleObj>
          </a:graphicData>
        </a:graphic>
      </p:graphicFrame>
      <p:graphicFrame>
        <p:nvGraphicFramePr>
          <p:cNvPr id="162822" name="Object 6"/>
          <p:cNvGraphicFramePr>
            <a:graphicFrameLocks noChangeAspect="1"/>
          </p:cNvGraphicFramePr>
          <p:nvPr/>
        </p:nvGraphicFramePr>
        <p:xfrm>
          <a:off x="3714744" y="2714620"/>
          <a:ext cx="1793815" cy="928694"/>
        </p:xfrm>
        <a:graphic>
          <a:graphicData uri="http://schemas.openxmlformats.org/presentationml/2006/ole">
            <p:oleObj spid="_x0000_s162822" name="CS ChemDraw Drawing" r:id="rId7" imgW="1030680" imgH="533880" progId="ChemDraw.Document.6.0">
              <p:embed/>
            </p:oleObj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3786190"/>
            <a:ext cx="9144000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Here </a:t>
            </a:r>
            <a:r>
              <a:rPr lang="en-US" sz="2200" b="1" kern="0" dirty="0" err="1" smtClean="0">
                <a:solidFill>
                  <a:srgbClr val="002060"/>
                </a:solidFill>
              </a:rPr>
              <a:t>keto</a:t>
            </a:r>
            <a:r>
              <a:rPr lang="en-US" sz="2200" b="1" kern="0" dirty="0" smtClean="0">
                <a:solidFill>
                  <a:srgbClr val="002060"/>
                </a:solidFill>
              </a:rPr>
              <a:t> form changes to </a:t>
            </a:r>
            <a:r>
              <a:rPr lang="en-US" sz="2200" b="1" kern="0" dirty="0" err="1" smtClean="0">
                <a:solidFill>
                  <a:srgbClr val="002060"/>
                </a:solidFill>
              </a:rPr>
              <a:t>enol</a:t>
            </a:r>
            <a:r>
              <a:rPr lang="en-US" sz="2200" b="1" kern="0" dirty="0" smtClean="0">
                <a:solidFill>
                  <a:srgbClr val="002060"/>
                </a:solidFill>
              </a:rPr>
              <a:t> form by migration of proton to carbonyl oxygen then a pair of electron shifts from the C-H bond to C-C bond.</a:t>
            </a:r>
            <a:endParaRPr lang="en-US" sz="2200" b="1" kern="0" dirty="0">
              <a:solidFill>
                <a:srgbClr val="00206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4715730"/>
            <a:ext cx="9144000" cy="17851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200" b="1" kern="0" dirty="0" smtClean="0">
                <a:solidFill>
                  <a:srgbClr val="C00000"/>
                </a:solidFill>
              </a:rPr>
              <a:t>The tautomers containing the carbonyl group (C=O) is designated as the </a:t>
            </a:r>
            <a:r>
              <a:rPr lang="en-US" sz="2200" b="1" kern="0" dirty="0" err="1" smtClean="0">
                <a:solidFill>
                  <a:srgbClr val="C00000"/>
                </a:solidFill>
              </a:rPr>
              <a:t>keto</a:t>
            </a:r>
            <a:r>
              <a:rPr lang="en-US" sz="2200" b="1" kern="0" dirty="0" smtClean="0">
                <a:solidFill>
                  <a:srgbClr val="C00000"/>
                </a:solidFill>
              </a:rPr>
              <a:t> form. The other one containing a –OH group attached to a doubly bonded carbon is referred to as the </a:t>
            </a:r>
            <a:r>
              <a:rPr lang="en-US" sz="2200" b="1" kern="0" dirty="0" err="1" smtClean="0">
                <a:solidFill>
                  <a:srgbClr val="C00000"/>
                </a:solidFill>
              </a:rPr>
              <a:t>enol</a:t>
            </a:r>
            <a:r>
              <a:rPr lang="en-US" sz="2200" b="1" kern="0" dirty="0" smtClean="0">
                <a:solidFill>
                  <a:srgbClr val="C00000"/>
                </a:solidFill>
              </a:rPr>
              <a:t> form. This kind of tautomerism is called the </a:t>
            </a:r>
            <a:r>
              <a:rPr lang="en-US" sz="2200" b="1" kern="0" dirty="0" err="1" smtClean="0">
                <a:solidFill>
                  <a:srgbClr val="C00000"/>
                </a:solidFill>
              </a:rPr>
              <a:t>keto-enol</a:t>
            </a:r>
            <a:r>
              <a:rPr lang="en-US" sz="2200" b="1" kern="0" dirty="0" smtClean="0">
                <a:solidFill>
                  <a:srgbClr val="C00000"/>
                </a:solidFill>
              </a:rPr>
              <a:t> tautomerism.</a:t>
            </a:r>
          </a:p>
          <a:p>
            <a:pPr lvl="0" algn="just">
              <a:defRPr/>
            </a:pPr>
            <a:r>
              <a:rPr lang="en-US" sz="2200" b="1" kern="0" dirty="0" err="1" smtClean="0">
                <a:solidFill>
                  <a:srgbClr val="C00000"/>
                </a:solidFill>
              </a:rPr>
              <a:t>Enol</a:t>
            </a:r>
            <a:r>
              <a:rPr lang="en-US" sz="2200" b="1" kern="0" dirty="0" smtClean="0">
                <a:solidFill>
                  <a:srgbClr val="C00000"/>
                </a:solidFill>
              </a:rPr>
              <a:t> is a combination of </a:t>
            </a:r>
            <a:r>
              <a:rPr lang="en-US" sz="2200" b="1" kern="0" dirty="0" err="1" smtClean="0">
                <a:solidFill>
                  <a:srgbClr val="C00000"/>
                </a:solidFill>
              </a:rPr>
              <a:t>ene</a:t>
            </a:r>
            <a:r>
              <a:rPr lang="en-US" sz="2200" b="1" kern="0" dirty="0" smtClean="0">
                <a:solidFill>
                  <a:srgbClr val="C00000"/>
                </a:solidFill>
              </a:rPr>
              <a:t> + </a:t>
            </a:r>
            <a:r>
              <a:rPr lang="en-US" sz="2200" b="1" kern="0" dirty="0" err="1" smtClean="0">
                <a:solidFill>
                  <a:srgbClr val="C00000"/>
                </a:solidFill>
              </a:rPr>
              <a:t>ol</a:t>
            </a:r>
            <a:r>
              <a:rPr lang="en-US" sz="2200" b="1" kern="0" dirty="0" smtClean="0">
                <a:solidFill>
                  <a:srgbClr val="C00000"/>
                </a:solidFill>
              </a:rPr>
              <a:t> i.e. double bond and an alcoholic group.</a:t>
            </a:r>
            <a:endParaRPr lang="en-US" sz="2200" b="1" kern="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2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2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2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2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11" grpId="0" build="p" animBg="1"/>
      <p:bldP spid="12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200" b="1" dirty="0" smtClean="0"/>
              <a:t>Diethyl malonate (Malonic ester)</a:t>
            </a:r>
            <a:endParaRPr lang="en-US" sz="2200" b="1" dirty="0"/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9144000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200" b="1" dirty="0" smtClean="0"/>
              <a:t>Diethyl malonate is prepared by boiling Na OR K cyanoacetete with alcohol </a:t>
            </a:r>
          </a:p>
          <a:p>
            <a:r>
              <a:rPr lang="en-US" sz="2200" b="1" dirty="0" smtClean="0"/>
              <a:t>and Conc. </a:t>
            </a:r>
            <a:r>
              <a:rPr lang="en-US" sz="2200" b="1" dirty="0" err="1" smtClean="0"/>
              <a:t>HCl</a:t>
            </a:r>
            <a:r>
              <a:rPr lang="en-US" sz="2200" b="1" dirty="0" smtClean="0"/>
              <a:t> acid </a:t>
            </a:r>
            <a:endParaRPr lang="en-US" sz="2200" b="1" dirty="0"/>
          </a:p>
        </p:txBody>
      </p:sp>
      <p:graphicFrame>
        <p:nvGraphicFramePr>
          <p:cNvPr id="120835" name="Object 3"/>
          <p:cNvGraphicFramePr>
            <a:graphicFrameLocks noChangeAspect="1"/>
          </p:cNvGraphicFramePr>
          <p:nvPr/>
        </p:nvGraphicFramePr>
        <p:xfrm>
          <a:off x="142844" y="1659779"/>
          <a:ext cx="1357290" cy="911965"/>
        </p:xfrm>
        <a:graphic>
          <a:graphicData uri="http://schemas.openxmlformats.org/presentationml/2006/ole">
            <p:oleObj spid="_x0000_s120835" name="CS ChemDraw Drawing" r:id="rId3" imgW="909000" imgH="611640" progId="ChemDraw.Document.6.0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1857324" y="1945531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2H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endParaRPr lang="en-US" b="1" dirty="0"/>
          </a:p>
        </p:txBody>
      </p:sp>
      <p:graphicFrame>
        <p:nvGraphicFramePr>
          <p:cNvPr id="120836" name="Object 4"/>
          <p:cNvGraphicFramePr>
            <a:graphicFrameLocks noChangeAspect="1"/>
          </p:cNvGraphicFramePr>
          <p:nvPr/>
        </p:nvGraphicFramePr>
        <p:xfrm>
          <a:off x="1571572" y="2016969"/>
          <a:ext cx="214314" cy="214314"/>
        </p:xfrm>
        <a:graphic>
          <a:graphicData uri="http://schemas.openxmlformats.org/presentationml/2006/ole">
            <p:oleObj spid="_x0000_s120836" name="CS ChemDraw Drawing" r:id="rId4" imgW="131400" imgH="131400" progId="ChemDraw.Document.6.0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2714580" y="1933389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2HCl</a:t>
            </a:r>
            <a:endParaRPr lang="en-US" b="1" dirty="0"/>
          </a:p>
        </p:txBody>
      </p:sp>
      <p:graphicFrame>
        <p:nvGraphicFramePr>
          <p:cNvPr id="120837" name="Object 5"/>
          <p:cNvGraphicFramePr>
            <a:graphicFrameLocks noChangeAspect="1"/>
          </p:cNvGraphicFramePr>
          <p:nvPr/>
        </p:nvGraphicFramePr>
        <p:xfrm>
          <a:off x="2571705" y="2016969"/>
          <a:ext cx="214313" cy="214313"/>
        </p:xfrm>
        <a:graphic>
          <a:graphicData uri="http://schemas.openxmlformats.org/presentationml/2006/ole">
            <p:oleObj spid="_x0000_s120837" name="CS ChemDraw Drawing" r:id="rId5" imgW="131400" imgH="131400" progId="ChemDraw.Document.6.0">
              <p:embed/>
            </p:oleObj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3500398" y="2088407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graphicFrame>
        <p:nvGraphicFramePr>
          <p:cNvPr id="120838" name="Object 6"/>
          <p:cNvGraphicFramePr>
            <a:graphicFrameLocks noChangeAspect="1"/>
          </p:cNvGraphicFramePr>
          <p:nvPr/>
        </p:nvGraphicFramePr>
        <p:xfrm>
          <a:off x="4786282" y="1500174"/>
          <a:ext cx="1285915" cy="952143"/>
        </p:xfrm>
        <a:graphic>
          <a:graphicData uri="http://schemas.openxmlformats.org/presentationml/2006/ole">
            <p:oleObj spid="_x0000_s120838" name="CS ChemDraw Drawing" r:id="rId6" imgW="914040" imgH="630360" progId="ChemDraw.Document.6.0">
              <p:embed/>
            </p:oleObj>
          </a:graphicData>
        </a:graphic>
      </p:graphicFrame>
      <p:sp>
        <p:nvSpPr>
          <p:cNvPr id="13" name="Rectangle 12"/>
          <p:cNvSpPr/>
          <p:nvPr/>
        </p:nvSpPr>
        <p:spPr>
          <a:xfrm>
            <a:off x="7072298" y="1874093"/>
            <a:ext cx="4807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KCl</a:t>
            </a:r>
            <a:endParaRPr lang="en-US" b="1" dirty="0"/>
          </a:p>
        </p:txBody>
      </p:sp>
      <p:sp>
        <p:nvSpPr>
          <p:cNvPr id="14" name="Rectangle 13"/>
          <p:cNvSpPr/>
          <p:nvPr/>
        </p:nvSpPr>
        <p:spPr>
          <a:xfrm>
            <a:off x="8215306" y="1874093"/>
            <a:ext cx="7328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NH</a:t>
            </a:r>
            <a:r>
              <a:rPr lang="en-US" b="1" baseline="-25000" dirty="0" smtClean="0"/>
              <a:t>4</a:t>
            </a:r>
            <a:r>
              <a:rPr lang="en-US" b="1" dirty="0" smtClean="0"/>
              <a:t>Cl</a:t>
            </a:r>
            <a:endParaRPr lang="en-US" b="1" dirty="0"/>
          </a:p>
        </p:txBody>
      </p:sp>
      <p:graphicFrame>
        <p:nvGraphicFramePr>
          <p:cNvPr id="120839" name="Object 7"/>
          <p:cNvGraphicFramePr>
            <a:graphicFrameLocks noChangeAspect="1"/>
          </p:cNvGraphicFramePr>
          <p:nvPr/>
        </p:nvGraphicFramePr>
        <p:xfrm>
          <a:off x="6500794" y="1945531"/>
          <a:ext cx="214313" cy="214313"/>
        </p:xfrm>
        <a:graphic>
          <a:graphicData uri="http://schemas.openxmlformats.org/presentationml/2006/ole">
            <p:oleObj spid="_x0000_s120839" name="CS ChemDraw Drawing" r:id="rId7" imgW="131400" imgH="131400" progId="ChemDraw.Document.6.0">
              <p:embed/>
            </p:oleObj>
          </a:graphicData>
        </a:graphic>
      </p:graphicFrame>
      <p:graphicFrame>
        <p:nvGraphicFramePr>
          <p:cNvPr id="120840" name="Object 8"/>
          <p:cNvGraphicFramePr>
            <a:graphicFrameLocks noChangeAspect="1"/>
          </p:cNvGraphicFramePr>
          <p:nvPr/>
        </p:nvGraphicFramePr>
        <p:xfrm>
          <a:off x="7858116" y="1945531"/>
          <a:ext cx="214313" cy="214313"/>
        </p:xfrm>
        <a:graphic>
          <a:graphicData uri="http://schemas.openxmlformats.org/presentationml/2006/ole">
            <p:oleObj spid="_x0000_s120840" name="CS ChemDraw Drawing" r:id="rId8" imgW="131400" imgH="131400" progId="ChemDraw.Document.6.0">
              <p:embed/>
            </p:oleObj>
          </a:graphicData>
        </a:graphic>
      </p:graphicFrame>
      <p:graphicFrame>
        <p:nvGraphicFramePr>
          <p:cNvPr id="120841" name="Object 9"/>
          <p:cNvGraphicFramePr>
            <a:graphicFrameLocks noChangeAspect="1"/>
          </p:cNvGraphicFramePr>
          <p:nvPr/>
        </p:nvGraphicFramePr>
        <p:xfrm>
          <a:off x="285720" y="3571876"/>
          <a:ext cx="1571636" cy="1083228"/>
        </p:xfrm>
        <a:graphic>
          <a:graphicData uri="http://schemas.openxmlformats.org/presentationml/2006/ole">
            <p:oleObj spid="_x0000_s120841" name="CS ChemDraw Drawing" r:id="rId9" imgW="914040" imgH="630360" progId="ChemDraw.Document.6.0">
              <p:embed/>
            </p:oleObj>
          </a:graphicData>
        </a:graphic>
      </p:graphicFrame>
      <p:sp>
        <p:nvSpPr>
          <p:cNvPr id="19" name="Rectangle 18"/>
          <p:cNvSpPr/>
          <p:nvPr/>
        </p:nvSpPr>
        <p:spPr>
          <a:xfrm>
            <a:off x="2680766" y="4000505"/>
            <a:ext cx="1023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2C</a:t>
            </a:r>
            <a:r>
              <a:rPr lang="en-US" b="1" baseline="-25000" dirty="0" smtClean="0"/>
              <a:t>2</a:t>
            </a:r>
            <a:r>
              <a:rPr lang="en-US" b="1" dirty="0" smtClean="0"/>
              <a:t>H</a:t>
            </a:r>
            <a:r>
              <a:rPr lang="en-US" b="1" baseline="-25000" dirty="0" smtClean="0"/>
              <a:t>5</a:t>
            </a:r>
            <a:r>
              <a:rPr lang="en-US" b="1" dirty="0" smtClean="0"/>
              <a:t>OH</a:t>
            </a:r>
            <a:endParaRPr lang="en-US" b="1" dirty="0"/>
          </a:p>
        </p:txBody>
      </p:sp>
      <p:graphicFrame>
        <p:nvGraphicFramePr>
          <p:cNvPr id="20" name="Object 4"/>
          <p:cNvGraphicFramePr>
            <a:graphicFrameLocks noChangeAspect="1"/>
          </p:cNvGraphicFramePr>
          <p:nvPr/>
        </p:nvGraphicFramePr>
        <p:xfrm>
          <a:off x="2323576" y="4071943"/>
          <a:ext cx="214314" cy="214314"/>
        </p:xfrm>
        <a:graphic>
          <a:graphicData uri="http://schemas.openxmlformats.org/presentationml/2006/ole">
            <p:oleObj spid="_x0000_s120842" name="CS ChemDraw Drawing" r:id="rId10" imgW="131400" imgH="131400" progId="ChemDraw.Document.6.0">
              <p:embed/>
            </p:oleObj>
          </a:graphicData>
        </a:graphic>
      </p:graphicFrame>
      <p:graphicFrame>
        <p:nvGraphicFramePr>
          <p:cNvPr id="21" name="Object 4"/>
          <p:cNvGraphicFramePr>
            <a:graphicFrameLocks noChangeAspect="1"/>
          </p:cNvGraphicFramePr>
          <p:nvPr/>
        </p:nvGraphicFramePr>
        <p:xfrm>
          <a:off x="6895608" y="4000505"/>
          <a:ext cx="214314" cy="214314"/>
        </p:xfrm>
        <a:graphic>
          <a:graphicData uri="http://schemas.openxmlformats.org/presentationml/2006/ole">
            <p:oleObj spid="_x0000_s120843" name="CS ChemDraw Drawing" r:id="rId11" imgW="131400" imgH="131400" progId="ChemDraw.Document.6.0">
              <p:embed/>
            </p:oleObj>
          </a:graphicData>
        </a:graphic>
      </p:graphicFrame>
      <p:sp>
        <p:nvSpPr>
          <p:cNvPr id="23" name="Rectangle 22"/>
          <p:cNvSpPr/>
          <p:nvPr/>
        </p:nvSpPr>
        <p:spPr>
          <a:xfrm>
            <a:off x="3966650" y="3857629"/>
            <a:ext cx="505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HCl</a:t>
            </a:r>
            <a:endParaRPr lang="en-US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823774" y="4143381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0845" name="Object 13"/>
          <p:cNvGraphicFramePr>
            <a:graphicFrameLocks noChangeAspect="1"/>
          </p:cNvGraphicFramePr>
          <p:nvPr/>
        </p:nvGraphicFramePr>
        <p:xfrm>
          <a:off x="5065763" y="3571876"/>
          <a:ext cx="1758407" cy="1042485"/>
        </p:xfrm>
        <a:graphic>
          <a:graphicData uri="http://schemas.openxmlformats.org/presentationml/2006/ole">
            <p:oleObj spid="_x0000_s120845" name="CS ChemDraw Drawing" r:id="rId12" imgW="1111320" imgH="659160" progId="ChemDraw.Document.6.0">
              <p:embed/>
            </p:oleObj>
          </a:graphicData>
        </a:graphic>
      </p:graphicFrame>
      <p:sp>
        <p:nvSpPr>
          <p:cNvPr id="26" name="Rectangle 25"/>
          <p:cNvSpPr/>
          <p:nvPr/>
        </p:nvSpPr>
        <p:spPr>
          <a:xfrm>
            <a:off x="7324236" y="3916925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2H</a:t>
            </a:r>
            <a:r>
              <a:rPr lang="en-US" b="1" baseline="-25000" dirty="0" smtClean="0"/>
              <a:t>2</a:t>
            </a:r>
            <a:r>
              <a:rPr lang="en-US" b="1" dirty="0" smtClean="0"/>
              <a:t>O</a:t>
            </a:r>
            <a:endParaRPr lang="en-US" b="1" dirty="0"/>
          </a:p>
        </p:txBody>
      </p:sp>
      <p:sp>
        <p:nvSpPr>
          <p:cNvPr id="25" name="Rectangle 24"/>
          <p:cNvSpPr/>
          <p:nvPr/>
        </p:nvSpPr>
        <p:spPr>
          <a:xfrm>
            <a:off x="0" y="2714620"/>
            <a:ext cx="24908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Potassium </a:t>
            </a:r>
            <a:r>
              <a:rPr lang="en-US" b="1" dirty="0" err="1" smtClean="0"/>
              <a:t>cyanoacetate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929190" y="2643182"/>
            <a:ext cx="1398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/>
              <a:t>Malonic</a:t>
            </a:r>
            <a:r>
              <a:rPr lang="en-US" b="1" dirty="0" smtClean="0"/>
              <a:t> acid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5192776" y="4929198"/>
            <a:ext cx="18266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Diethyl malonate</a:t>
            </a:r>
          </a:p>
          <a:p>
            <a:r>
              <a:rPr lang="en-US" b="1" dirty="0" smtClean="0"/>
              <a:t>(</a:t>
            </a:r>
            <a:r>
              <a:rPr lang="en-US" b="1" dirty="0" err="1" smtClean="0"/>
              <a:t>malonic</a:t>
            </a:r>
            <a:r>
              <a:rPr lang="en-US" b="1" dirty="0" smtClean="0"/>
              <a:t> ester)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0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6" grpId="0" build="p" animBg="1"/>
      <p:bldP spid="7" grpId="0" build="p"/>
      <p:bldP spid="8" grpId="0" build="p"/>
      <p:bldP spid="13" grpId="0" build="p"/>
      <p:bldP spid="14" grpId="0" build="p"/>
      <p:bldP spid="19" grpId="0" build="p"/>
      <p:bldP spid="23" grpId="0" build="p"/>
      <p:bldP spid="26" grpId="0" build="p"/>
      <p:bldP spid="25" grpId="0" build="p"/>
      <p:bldP spid="27" grpId="0" build="p"/>
      <p:bldP spid="2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b="1" dirty="0" smtClean="0"/>
              <a:t>Chemical properties</a:t>
            </a:r>
            <a:endParaRPr lang="en-US" sz="2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68091"/>
            <a:ext cx="9144000" cy="43088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sz="2200" b="1" dirty="0" smtClean="0"/>
              <a:t>Alkylation</a:t>
            </a:r>
          </a:p>
        </p:txBody>
      </p:sp>
      <p:graphicFrame>
        <p:nvGraphicFramePr>
          <p:cNvPr id="121867" name="Object 11"/>
          <p:cNvGraphicFramePr>
            <a:graphicFrameLocks noChangeAspect="1"/>
          </p:cNvGraphicFramePr>
          <p:nvPr/>
        </p:nvGraphicFramePr>
        <p:xfrm>
          <a:off x="5651402" y="1979605"/>
          <a:ext cx="2143140" cy="806453"/>
        </p:xfrm>
        <a:graphic>
          <a:graphicData uri="http://schemas.openxmlformats.org/presentationml/2006/ole">
            <p:oleObj spid="_x0000_s168966" name="CS ChemDraw Drawing" r:id="rId3" imgW="803160" imgH="449640" progId="ChemDraw.Document.6.0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222146" y="2618898"/>
            <a:ext cx="12041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5</a:t>
            </a:r>
            <a:r>
              <a:rPr lang="en-US" dirty="0" smtClean="0"/>
              <a:t>O</a:t>
            </a:r>
            <a:r>
              <a:rPr lang="en-US" sz="2600" baseline="30000" dirty="0" smtClean="0"/>
              <a:t>-</a:t>
            </a:r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sz="2600" baseline="30000" dirty="0"/>
          </a:p>
        </p:txBody>
      </p:sp>
      <p:graphicFrame>
        <p:nvGraphicFramePr>
          <p:cNvPr id="121860" name="Object 4"/>
          <p:cNvGraphicFramePr>
            <a:graphicFrameLocks noChangeAspect="1"/>
          </p:cNvGraphicFramePr>
          <p:nvPr/>
        </p:nvGraphicFramePr>
        <p:xfrm>
          <a:off x="1867982" y="2273850"/>
          <a:ext cx="1711718" cy="1000132"/>
        </p:xfrm>
        <a:graphic>
          <a:graphicData uri="http://schemas.openxmlformats.org/presentationml/2006/ole">
            <p:oleObj spid="_x0000_s168962" name="CS ChemDraw Drawing" r:id="rId4" imgW="1111320" imgH="649440" progId="ChemDraw.Document.6.0">
              <p:embed/>
            </p:oleObj>
          </a:graphicData>
        </a:graphic>
      </p:graphicFrame>
      <p:graphicFrame>
        <p:nvGraphicFramePr>
          <p:cNvPr id="121861" name="Object 5"/>
          <p:cNvGraphicFramePr>
            <a:graphicFrameLocks noChangeAspect="1"/>
          </p:cNvGraphicFramePr>
          <p:nvPr/>
        </p:nvGraphicFramePr>
        <p:xfrm>
          <a:off x="714348" y="2285992"/>
          <a:ext cx="1285884" cy="500066"/>
        </p:xfrm>
        <a:graphic>
          <a:graphicData uri="http://schemas.openxmlformats.org/presentationml/2006/ole">
            <p:oleObj spid="_x0000_s168963" name="CS ChemDraw Drawing" r:id="rId5" imgW="754200" imgH="236880" progId="ChemDraw.Document.6.0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3889035" y="2476022"/>
            <a:ext cx="976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-C</a:t>
            </a:r>
            <a:r>
              <a:rPr lang="en-US" b="1" baseline="-25000" dirty="0" smtClean="0"/>
              <a:t>2</a:t>
            </a:r>
            <a:r>
              <a:rPr lang="en-US" b="1" dirty="0" smtClean="0"/>
              <a:t>H</a:t>
            </a:r>
            <a:r>
              <a:rPr lang="en-US" b="1" baseline="-25000" dirty="0" smtClean="0"/>
              <a:t>5</a:t>
            </a:r>
            <a:r>
              <a:rPr lang="en-US" b="1" dirty="0" smtClean="0"/>
              <a:t>OH</a:t>
            </a:r>
            <a:endParaRPr lang="en-US" b="1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722576" y="2845354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1862" name="Object 6"/>
          <p:cNvGraphicFramePr>
            <a:graphicFrameLocks noChangeAspect="1"/>
          </p:cNvGraphicFramePr>
          <p:nvPr/>
        </p:nvGraphicFramePr>
        <p:xfrm>
          <a:off x="5151336" y="2373066"/>
          <a:ext cx="1857388" cy="900916"/>
        </p:xfrm>
        <a:graphic>
          <a:graphicData uri="http://schemas.openxmlformats.org/presentationml/2006/ole">
            <p:oleObj spid="_x0000_s168964" name="CS ChemDraw Drawing" r:id="rId6" imgW="1221120" imgH="592200" progId="ChemDraw.Document.6.0">
              <p:embed/>
            </p:oleObj>
          </a:graphicData>
        </a:graphic>
      </p:graphicFrame>
      <p:graphicFrame>
        <p:nvGraphicFramePr>
          <p:cNvPr id="121864" name="Object 8"/>
          <p:cNvGraphicFramePr>
            <a:graphicFrameLocks noChangeAspect="1"/>
          </p:cNvGraphicFramePr>
          <p:nvPr/>
        </p:nvGraphicFramePr>
        <p:xfrm>
          <a:off x="7508790" y="2631040"/>
          <a:ext cx="857256" cy="331095"/>
        </p:xfrm>
        <a:graphic>
          <a:graphicData uri="http://schemas.openxmlformats.org/presentationml/2006/ole">
            <p:oleObj spid="_x0000_s168965" name="CS ChemDraw Drawing" r:id="rId7" imgW="529560" imgH="204480" progId="ChemDraw.Document.6.0">
              <p:embed/>
            </p:oleObj>
          </a:graphicData>
        </a:graphic>
      </p:graphicFrame>
      <p:graphicFrame>
        <p:nvGraphicFramePr>
          <p:cNvPr id="121869" name="Object 13"/>
          <p:cNvGraphicFramePr>
            <a:graphicFrameLocks noChangeAspect="1"/>
          </p:cNvGraphicFramePr>
          <p:nvPr/>
        </p:nvGraphicFramePr>
        <p:xfrm>
          <a:off x="7805658" y="2273850"/>
          <a:ext cx="488950" cy="423863"/>
        </p:xfrm>
        <a:graphic>
          <a:graphicData uri="http://schemas.openxmlformats.org/presentationml/2006/ole">
            <p:oleObj spid="_x0000_s168967" name="CS ChemDraw Drawing" r:id="rId8" imgW="489240" imgH="423720" progId="ChemDraw.Document.6.0">
              <p:embed/>
            </p:oleObj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rot="5400000">
            <a:off x="7866774" y="3559734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223170" y="341685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-</a:t>
            </a:r>
            <a:r>
              <a:rPr lang="en-US" b="1" dirty="0" err="1" smtClean="0"/>
              <a:t>NaX</a:t>
            </a:r>
            <a:endParaRPr lang="en-US" b="1" dirty="0"/>
          </a:p>
        </p:txBody>
      </p:sp>
      <p:graphicFrame>
        <p:nvGraphicFramePr>
          <p:cNvPr id="121870" name="Object 14"/>
          <p:cNvGraphicFramePr>
            <a:graphicFrameLocks noChangeAspect="1"/>
          </p:cNvGraphicFramePr>
          <p:nvPr/>
        </p:nvGraphicFramePr>
        <p:xfrm>
          <a:off x="6365782" y="4274114"/>
          <a:ext cx="1770071" cy="1050900"/>
        </p:xfrm>
        <a:graphic>
          <a:graphicData uri="http://schemas.openxmlformats.org/presentationml/2006/ole">
            <p:oleObj spid="_x0000_s168968" name="CS ChemDraw Drawing" r:id="rId9" imgW="1110240" imgH="659160" progId="ChemDraw.Document.6.0">
              <p:embed/>
            </p:oleObj>
          </a:graphicData>
        </a:graphic>
      </p:graphicFrame>
      <p:sp>
        <p:nvSpPr>
          <p:cNvPr id="23" name="Rectangle 22"/>
          <p:cNvSpPr/>
          <p:nvPr/>
        </p:nvSpPr>
        <p:spPr>
          <a:xfrm>
            <a:off x="6294344" y="5559998"/>
            <a:ext cx="2272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Diethyl </a:t>
            </a:r>
            <a:r>
              <a:rPr lang="en-US" b="1" dirty="0" err="1" smtClean="0"/>
              <a:t>alkylmalonate</a:t>
            </a:r>
            <a:endParaRPr lang="en-US" b="1" dirty="0"/>
          </a:p>
        </p:txBody>
      </p:sp>
      <p:sp>
        <p:nvSpPr>
          <p:cNvPr id="26" name="Rectangle 25"/>
          <p:cNvSpPr/>
          <p:nvPr/>
        </p:nvSpPr>
        <p:spPr>
          <a:xfrm>
            <a:off x="0" y="1130842"/>
            <a:ext cx="9144000" cy="76944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/>
            <a:r>
              <a:rPr lang="en-US" sz="2200" b="1" dirty="0" smtClean="0"/>
              <a:t>Diethyl malonate anion is nucleophile and reacts with halides to give diethyl alkyl malonate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1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/>
      <p:bldP spid="9" grpId="0" build="p"/>
      <p:bldP spid="20" grpId="0" build="p"/>
      <p:bldP spid="23" grpId="0" build="p"/>
      <p:bldP spid="26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5937154" y="2143116"/>
          <a:ext cx="2143140" cy="806453"/>
        </p:xfrm>
        <a:graphic>
          <a:graphicData uri="http://schemas.openxmlformats.org/presentationml/2006/ole">
            <p:oleObj spid="_x0000_s122883" name="CS ChemDraw Drawing" r:id="rId3" imgW="803160" imgH="449640" progId="ChemDraw.Document.6.0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507898" y="2782409"/>
            <a:ext cx="11993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5</a:t>
            </a:r>
            <a:r>
              <a:rPr lang="en-US" dirty="0" smtClean="0"/>
              <a:t>O</a:t>
            </a:r>
            <a:r>
              <a:rPr lang="en-US" sz="2600" baseline="30000" dirty="0" smtClean="0"/>
              <a:t>-</a:t>
            </a:r>
            <a:r>
              <a:rPr lang="en-US" dirty="0" smtClean="0"/>
              <a:t>Na</a:t>
            </a:r>
            <a:r>
              <a:rPr lang="en-US" sz="2600" baseline="30000" dirty="0" smtClean="0"/>
              <a:t>+</a:t>
            </a:r>
            <a:endParaRPr lang="en-US" sz="2600" baseline="30000" dirty="0"/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2153734" y="2437361"/>
          <a:ext cx="1711718" cy="1000132"/>
        </p:xfrm>
        <a:graphic>
          <a:graphicData uri="http://schemas.openxmlformats.org/presentationml/2006/ole">
            <p:oleObj spid="_x0000_s122884" name="CS ChemDraw Drawing" r:id="rId4" imgW="1111320" imgH="649440" progId="ChemDraw.Document.6.0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4143372" y="2702478"/>
            <a:ext cx="976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-C</a:t>
            </a:r>
            <a:r>
              <a:rPr lang="en-US" b="1" baseline="-25000" dirty="0" smtClean="0"/>
              <a:t>2</a:t>
            </a:r>
            <a:r>
              <a:rPr lang="en-US" b="1" dirty="0" smtClean="0"/>
              <a:t>H</a:t>
            </a:r>
            <a:r>
              <a:rPr lang="en-US" b="1" baseline="-25000" dirty="0" smtClean="0"/>
              <a:t>5</a:t>
            </a:r>
            <a:r>
              <a:rPr lang="en-US" b="1" dirty="0" smtClean="0"/>
              <a:t>OH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008328" y="3008865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5437088" y="2536577"/>
          <a:ext cx="1857388" cy="900916"/>
        </p:xfrm>
        <a:graphic>
          <a:graphicData uri="http://schemas.openxmlformats.org/presentationml/2006/ole">
            <p:oleObj spid="_x0000_s122886" name="CS ChemDraw Drawing" r:id="rId5" imgW="1221120" imgH="592200" progId="ChemDraw.Document.6.0">
              <p:embed/>
            </p:oleObj>
          </a:graphicData>
        </a:graphic>
      </p:graphicFrame>
      <p:graphicFrame>
        <p:nvGraphicFramePr>
          <p:cNvPr id="12" name="Object 8"/>
          <p:cNvGraphicFramePr>
            <a:graphicFrameLocks noChangeAspect="1"/>
          </p:cNvGraphicFramePr>
          <p:nvPr/>
        </p:nvGraphicFramePr>
        <p:xfrm>
          <a:off x="7794542" y="2794551"/>
          <a:ext cx="857256" cy="331095"/>
        </p:xfrm>
        <a:graphic>
          <a:graphicData uri="http://schemas.openxmlformats.org/presentationml/2006/ole">
            <p:oleObj spid="_x0000_s122887" name="CS ChemDraw Drawing" r:id="rId6" imgW="529560" imgH="204480" progId="ChemDraw.Document.6.0">
              <p:embed/>
            </p:oleObj>
          </a:graphicData>
        </a:graphic>
      </p:graphicFrame>
      <p:graphicFrame>
        <p:nvGraphicFramePr>
          <p:cNvPr id="13" name="Object 13"/>
          <p:cNvGraphicFramePr>
            <a:graphicFrameLocks noChangeAspect="1"/>
          </p:cNvGraphicFramePr>
          <p:nvPr/>
        </p:nvGraphicFramePr>
        <p:xfrm>
          <a:off x="8001024" y="2357431"/>
          <a:ext cx="714380" cy="503794"/>
        </p:xfrm>
        <a:graphic>
          <a:graphicData uri="http://schemas.openxmlformats.org/presentationml/2006/ole">
            <p:oleObj spid="_x0000_s122888" name="CS ChemDraw Drawing" r:id="rId7" imgW="489240" imgH="423720" progId="ChemDraw.Document.6.0">
              <p:embed/>
            </p:oleObj>
          </a:graphicData>
        </a:graphic>
      </p:graphicFrame>
      <p:cxnSp>
        <p:nvCxnSpPr>
          <p:cNvPr id="14" name="Straight Arrow Connector 13"/>
          <p:cNvCxnSpPr/>
          <p:nvPr/>
        </p:nvCxnSpPr>
        <p:spPr>
          <a:xfrm rot="5400000">
            <a:off x="8152526" y="3723245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929586" y="3500438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-</a:t>
            </a:r>
            <a:r>
              <a:rPr lang="en-US" b="1" dirty="0" err="1" smtClean="0"/>
              <a:t>NaX</a:t>
            </a:r>
            <a:endParaRPr lang="en-US" b="1" dirty="0"/>
          </a:p>
        </p:txBody>
      </p:sp>
      <p:graphicFrame>
        <p:nvGraphicFramePr>
          <p:cNvPr id="16" name="Object 14"/>
          <p:cNvGraphicFramePr>
            <a:graphicFrameLocks noChangeAspect="1"/>
          </p:cNvGraphicFramePr>
          <p:nvPr/>
        </p:nvGraphicFramePr>
        <p:xfrm>
          <a:off x="6143636" y="4929233"/>
          <a:ext cx="1770071" cy="1050900"/>
        </p:xfrm>
        <a:graphic>
          <a:graphicData uri="http://schemas.openxmlformats.org/presentationml/2006/ole">
            <p:oleObj spid="_x0000_s122889" name="CS ChemDraw Drawing" r:id="rId8" imgW="1110240" imgH="659160" progId="ChemDraw.Document.6.0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>
          <a:xfrm>
            <a:off x="6580096" y="6274378"/>
            <a:ext cx="22722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Diethyl </a:t>
            </a:r>
            <a:r>
              <a:rPr lang="en-US" b="1" dirty="0" err="1" smtClean="0"/>
              <a:t>alkylmalonate</a:t>
            </a:r>
            <a:endParaRPr lang="en-US" b="1" dirty="0"/>
          </a:p>
        </p:txBody>
      </p:sp>
      <p:cxnSp>
        <p:nvCxnSpPr>
          <p:cNvPr id="19" name="Straight Arrow Connector 18"/>
          <p:cNvCxnSpPr/>
          <p:nvPr/>
        </p:nvCxnSpPr>
        <p:spPr>
          <a:xfrm rot="10800000">
            <a:off x="4571968" y="5480067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4786282" y="5182173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O/H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21" name="TextBox 20"/>
          <p:cNvSpPr txBox="1"/>
          <p:nvPr/>
        </p:nvSpPr>
        <p:spPr>
          <a:xfrm>
            <a:off x="4714844" y="5408629"/>
            <a:ext cx="1093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5</a:t>
            </a:r>
            <a:r>
              <a:rPr lang="en-US" dirty="0" smtClean="0"/>
              <a:t>OH</a:t>
            </a:r>
            <a:endParaRPr lang="en-US" baseline="-25000" dirty="0"/>
          </a:p>
        </p:txBody>
      </p:sp>
      <p:graphicFrame>
        <p:nvGraphicFramePr>
          <p:cNvPr id="122890" name="Object 10"/>
          <p:cNvGraphicFramePr>
            <a:graphicFrameLocks noChangeAspect="1"/>
          </p:cNvGraphicFramePr>
          <p:nvPr/>
        </p:nvGraphicFramePr>
        <p:xfrm>
          <a:off x="3000332" y="5051439"/>
          <a:ext cx="1357322" cy="937141"/>
        </p:xfrm>
        <a:graphic>
          <a:graphicData uri="http://schemas.openxmlformats.org/presentationml/2006/ole">
            <p:oleObj spid="_x0000_s122890" name="CS ChemDraw Drawing" r:id="rId9" imgW="912960" imgH="630360" progId="ChemDraw.Document.6.0">
              <p:embed/>
            </p:oleObj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rot="10800000">
            <a:off x="1928794" y="5643578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143108" y="5286388"/>
            <a:ext cx="629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Heat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2214546" y="5643578"/>
            <a:ext cx="607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-CO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8" name="Rectangle 27"/>
          <p:cNvSpPr/>
          <p:nvPr/>
        </p:nvSpPr>
        <p:spPr>
          <a:xfrm>
            <a:off x="142812" y="5480067"/>
            <a:ext cx="154632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smtClean="0"/>
              <a:t>R-CH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COOH</a:t>
            </a:r>
            <a:endParaRPr lang="en-US" sz="2200" dirty="0"/>
          </a:p>
        </p:txBody>
      </p:sp>
      <p:sp>
        <p:nvSpPr>
          <p:cNvPr id="29" name="Rectangle 28"/>
          <p:cNvSpPr/>
          <p:nvPr/>
        </p:nvSpPr>
        <p:spPr>
          <a:xfrm>
            <a:off x="-71470" y="5980133"/>
            <a:ext cx="22131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 smtClean="0"/>
              <a:t>Monocarboxylic</a:t>
            </a:r>
            <a:r>
              <a:rPr lang="en-US" b="1" dirty="0" smtClean="0"/>
              <a:t> Acid</a:t>
            </a:r>
            <a:endParaRPr lang="en-US" b="1" dirty="0"/>
          </a:p>
        </p:txBody>
      </p:sp>
      <p:graphicFrame>
        <p:nvGraphicFramePr>
          <p:cNvPr id="122891" name="Object 11"/>
          <p:cNvGraphicFramePr>
            <a:graphicFrameLocks noChangeAspect="1"/>
          </p:cNvGraphicFramePr>
          <p:nvPr/>
        </p:nvGraphicFramePr>
        <p:xfrm>
          <a:off x="7358082" y="4429132"/>
          <a:ext cx="785818" cy="857256"/>
        </p:xfrm>
        <a:graphic>
          <a:graphicData uri="http://schemas.openxmlformats.org/presentationml/2006/ole">
            <p:oleObj spid="_x0000_s122891" name="CS ChemDraw Drawing" r:id="rId10" imgW="851040" imgH="359280" progId="ChemDraw.Document.6.0">
              <p:embed/>
            </p:oleObj>
          </a:graphicData>
        </a:graphic>
      </p:graphicFrame>
      <p:graphicFrame>
        <p:nvGraphicFramePr>
          <p:cNvPr id="122892" name="Object 12"/>
          <p:cNvGraphicFramePr>
            <a:graphicFrameLocks noChangeAspect="1"/>
          </p:cNvGraphicFramePr>
          <p:nvPr/>
        </p:nvGraphicFramePr>
        <p:xfrm>
          <a:off x="7429520" y="5641993"/>
          <a:ext cx="571504" cy="644527"/>
        </p:xfrm>
        <a:graphic>
          <a:graphicData uri="http://schemas.openxmlformats.org/presentationml/2006/ole">
            <p:oleObj spid="_x0000_s122892" name="CS ChemDraw Drawing" r:id="rId11" imgW="654840" imgH="359280" progId="ChemDraw.Document.6.0">
              <p:embed/>
            </p:oleObj>
          </a:graphicData>
        </a:graphic>
      </p:graphicFrame>
      <p:sp>
        <p:nvSpPr>
          <p:cNvPr id="33" name="Rectangle 32"/>
          <p:cNvSpPr/>
          <p:nvPr/>
        </p:nvSpPr>
        <p:spPr>
          <a:xfrm>
            <a:off x="7500958" y="4488428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OH-  H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7429520" y="5929330"/>
            <a:ext cx="854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OH-   H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sz="2200" b="1" dirty="0" smtClean="0"/>
              <a:t>2) Synthesis of </a:t>
            </a:r>
            <a:r>
              <a:rPr lang="en-US" sz="2200" b="1" dirty="0" err="1" smtClean="0"/>
              <a:t>Monocarboxylic</a:t>
            </a:r>
            <a:r>
              <a:rPr lang="en-US" sz="2200" b="1" dirty="0" smtClean="0"/>
              <a:t> acid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0" y="428604"/>
            <a:ext cx="9144000" cy="106182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100" b="1" dirty="0" smtClean="0"/>
              <a:t>Malonic ester is treated with an appropriate alkyl halide after converting the ester into sodium salt. </a:t>
            </a:r>
            <a:r>
              <a:rPr lang="en-US" sz="2100" b="1" dirty="0" err="1" smtClean="0"/>
              <a:t>Alkylated</a:t>
            </a:r>
            <a:r>
              <a:rPr lang="en-US" sz="2100" b="1" dirty="0" smtClean="0"/>
              <a:t> malonic ester is then </a:t>
            </a:r>
            <a:r>
              <a:rPr lang="en-US" sz="2100" b="1" dirty="0" err="1" smtClean="0"/>
              <a:t>hydrolysed</a:t>
            </a:r>
            <a:r>
              <a:rPr lang="en-US" sz="2100" b="1" dirty="0" smtClean="0"/>
              <a:t> and heated. Heating brings about decarboxylation of one of the carbonyl group. </a:t>
            </a:r>
            <a:endParaRPr lang="en-US" sz="2100" b="1" baseline="-25000" dirty="0"/>
          </a:p>
        </p:txBody>
      </p:sp>
      <p:graphicFrame>
        <p:nvGraphicFramePr>
          <p:cNvPr id="122893" name="Object 13"/>
          <p:cNvGraphicFramePr>
            <a:graphicFrameLocks noChangeAspect="1"/>
          </p:cNvGraphicFramePr>
          <p:nvPr/>
        </p:nvGraphicFramePr>
        <p:xfrm>
          <a:off x="1071538" y="2285992"/>
          <a:ext cx="1285884" cy="663574"/>
        </p:xfrm>
        <a:graphic>
          <a:graphicData uri="http://schemas.openxmlformats.org/presentationml/2006/ole">
            <p:oleObj spid="_x0000_s122893" name="CS ChemDraw Drawing" r:id="rId12" imgW="803160" imgH="449640" progId="ChemDraw.Document.6.0">
              <p:embed/>
            </p:oleObj>
          </a:graphicData>
        </a:graphic>
      </p:graphicFrame>
      <p:sp>
        <p:nvSpPr>
          <p:cNvPr id="31" name="Rectangle 30"/>
          <p:cNvSpPr/>
          <p:nvPr/>
        </p:nvSpPr>
        <p:spPr>
          <a:xfrm>
            <a:off x="2102404" y="3571876"/>
            <a:ext cx="1826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Diethyl malonate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22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22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 build="p"/>
      <p:bldP spid="15" grpId="0" build="p"/>
      <p:bldP spid="17" grpId="0" build="p"/>
      <p:bldP spid="20" grpId="0" build="p"/>
      <p:bldP spid="21" grpId="0" build="p"/>
      <p:bldP spid="26" grpId="0" build="p"/>
      <p:bldP spid="27" grpId="0" build="p"/>
      <p:bldP spid="28" grpId="0" build="p"/>
      <p:bldP spid="29" grpId="0" build="p"/>
      <p:bldP spid="33" grpId="0" build="p"/>
      <p:bldP spid="34" grpId="0" build="p"/>
      <p:bldP spid="36" grpId="0" build="p" animBg="1"/>
      <p:bldP spid="38" grpId="0" build="p" animBg="1"/>
      <p:bldP spid="3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FF00"/>
                </a:solidFill>
              </a:rPr>
              <a:t>3) Synthesis of dicarboxylic acid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1016485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IN" sz="2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This involves the reaction of sodium diethylmalonate with </a:t>
            </a:r>
            <a:r>
              <a:rPr lang="en-IN" sz="2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bromoethylacetate</a:t>
            </a:r>
            <a:r>
              <a:rPr lang="en-IN" sz="2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followed by hydrolysis and </a:t>
            </a:r>
            <a:r>
              <a:rPr lang="en-IN" sz="20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decarboxyaltion</a:t>
            </a:r>
            <a:r>
              <a:rPr lang="en-IN" sz="20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  <a:endParaRPr lang="en-IN" sz="20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29454" y="3643314"/>
            <a:ext cx="7809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-</a:t>
            </a:r>
            <a:r>
              <a:rPr lang="en-US" sz="2000" dirty="0" err="1" smtClean="0"/>
              <a:t>NaBr</a:t>
            </a:r>
            <a:endParaRPr lang="en-US" sz="20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5000628" y="4714884"/>
            <a:ext cx="1214446" cy="595788"/>
            <a:chOff x="5357818" y="4274114"/>
            <a:chExt cx="1214446" cy="595788"/>
          </a:xfrm>
        </p:grpSpPr>
        <p:cxnSp>
          <p:nvCxnSpPr>
            <p:cNvPr id="32" name="Straight Arrow Connector 31"/>
            <p:cNvCxnSpPr/>
            <p:nvPr/>
          </p:nvCxnSpPr>
          <p:spPr>
            <a:xfrm rot="10800000">
              <a:off x="5357818" y="4572008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44"/>
            <p:cNvGrpSpPr/>
            <p:nvPr/>
          </p:nvGrpSpPr>
          <p:grpSpPr>
            <a:xfrm>
              <a:off x="5434324" y="4274114"/>
              <a:ext cx="1137940" cy="595788"/>
              <a:chOff x="5143504" y="4274114"/>
              <a:chExt cx="1137940" cy="595788"/>
            </a:xfrm>
          </p:grpSpPr>
          <p:sp>
            <p:nvSpPr>
              <p:cNvPr id="33" name="TextBox 32"/>
              <p:cNvSpPr txBox="1"/>
              <p:nvPr/>
            </p:nvSpPr>
            <p:spPr>
              <a:xfrm>
                <a:off x="5272885" y="4274114"/>
                <a:ext cx="870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</a:t>
                </a:r>
                <a:r>
                  <a:rPr lang="en-US" baseline="-25000" dirty="0" smtClean="0"/>
                  <a:t>2</a:t>
                </a:r>
                <a:r>
                  <a:rPr lang="en-US" dirty="0" smtClean="0"/>
                  <a:t>O/H</a:t>
                </a:r>
                <a:r>
                  <a:rPr lang="en-US" baseline="30000" dirty="0" smtClean="0"/>
                  <a:t>+</a:t>
                </a:r>
                <a:endParaRPr lang="en-US" baseline="30000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5143504" y="4500570"/>
                <a:ext cx="113794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Hydrolysis</a:t>
                </a:r>
                <a:endParaRPr lang="en-US" dirty="0"/>
              </a:p>
            </p:txBody>
          </p:sp>
        </p:grpSp>
      </p:grpSp>
      <p:graphicFrame>
        <p:nvGraphicFramePr>
          <p:cNvPr id="138256" name="Object 16"/>
          <p:cNvGraphicFramePr>
            <a:graphicFrameLocks noChangeAspect="1"/>
          </p:cNvGraphicFramePr>
          <p:nvPr/>
        </p:nvGraphicFramePr>
        <p:xfrm>
          <a:off x="0" y="4572008"/>
          <a:ext cx="1560297" cy="857256"/>
        </p:xfrm>
        <a:graphic>
          <a:graphicData uri="http://schemas.openxmlformats.org/presentationml/2006/ole">
            <p:oleObj spid="_x0000_s138256" name="CS ChemDraw Drawing" r:id="rId3" imgW="1091880" imgH="599400" progId="ChemDraw.Document.6.0">
              <p:embed/>
            </p:oleObj>
          </a:graphicData>
        </a:graphic>
      </p:graphicFrame>
      <p:grpSp>
        <p:nvGrpSpPr>
          <p:cNvPr id="47" name="Group 46"/>
          <p:cNvGrpSpPr/>
          <p:nvPr/>
        </p:nvGrpSpPr>
        <p:grpSpPr>
          <a:xfrm>
            <a:off x="1857357" y="4774180"/>
            <a:ext cx="1071569" cy="369332"/>
            <a:chOff x="2133056" y="4274114"/>
            <a:chExt cx="1071569" cy="369332"/>
          </a:xfrm>
        </p:grpSpPr>
        <p:cxnSp>
          <p:nvCxnSpPr>
            <p:cNvPr id="42" name="Straight Arrow Connector 41"/>
            <p:cNvCxnSpPr/>
            <p:nvPr/>
          </p:nvCxnSpPr>
          <p:spPr>
            <a:xfrm rot="10800000">
              <a:off x="2133056" y="4570420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2214546" y="4274114"/>
              <a:ext cx="9900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dirty="0" smtClean="0"/>
                <a:t>Δ</a:t>
              </a:r>
              <a:r>
                <a:rPr lang="en-US" dirty="0" smtClean="0"/>
                <a:t>, (-CO</a:t>
              </a:r>
              <a:r>
                <a:rPr lang="en-US" baseline="-25000" dirty="0" smtClean="0"/>
                <a:t>2</a:t>
              </a:r>
              <a:r>
                <a:rPr lang="en-US" dirty="0" smtClean="0"/>
                <a:t>)</a:t>
              </a:r>
              <a:endParaRPr lang="en-US" baseline="-25000" dirty="0"/>
            </a:p>
          </p:txBody>
        </p:sp>
      </p:grpSp>
      <p:sp>
        <p:nvSpPr>
          <p:cNvPr id="29" name="Rectangle 28"/>
          <p:cNvSpPr/>
          <p:nvPr/>
        </p:nvSpPr>
        <p:spPr>
          <a:xfrm>
            <a:off x="0" y="2385948"/>
            <a:ext cx="1181734" cy="4206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5</a:t>
            </a:r>
            <a:r>
              <a:rPr lang="en-US" dirty="0" smtClean="0"/>
              <a:t>O</a:t>
            </a:r>
            <a:r>
              <a:rPr lang="en-US" sz="3200" baseline="30000" dirty="0" smtClean="0"/>
              <a:t>-</a:t>
            </a:r>
            <a:r>
              <a:rPr lang="en-US" dirty="0" smtClean="0"/>
              <a:t>Na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  <p:sp>
        <p:nvSpPr>
          <p:cNvPr id="30" name="TextBox 29"/>
          <p:cNvSpPr txBox="1"/>
          <p:nvPr/>
        </p:nvSpPr>
        <p:spPr>
          <a:xfrm>
            <a:off x="7000892" y="3357562"/>
            <a:ext cx="1639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 CH</a:t>
            </a:r>
            <a:r>
              <a:rPr lang="en-US" baseline="-25000" dirty="0" smtClean="0"/>
              <a:t>2</a:t>
            </a:r>
            <a:r>
              <a:rPr lang="en-US" dirty="0" smtClean="0"/>
              <a:t>COOC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5</a:t>
            </a:r>
            <a:endParaRPr lang="en-US" baseline="-25000" dirty="0"/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6537339" y="3749677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8261" name="Object 21"/>
          <p:cNvGraphicFramePr>
            <a:graphicFrameLocks noChangeAspect="1"/>
          </p:cNvGraphicFramePr>
          <p:nvPr/>
        </p:nvGraphicFramePr>
        <p:xfrm>
          <a:off x="2143108" y="2428868"/>
          <a:ext cx="2143140" cy="308673"/>
        </p:xfrm>
        <a:graphic>
          <a:graphicData uri="http://schemas.openxmlformats.org/presentationml/2006/ole">
            <p:oleObj spid="_x0000_s138261" name="CS ChemDraw Drawing" r:id="rId4" imgW="1376280" imgH="195480" progId="ChemDraw.Document.6.0">
              <p:embed/>
            </p:oleObj>
          </a:graphicData>
        </a:graphic>
      </p:graphicFrame>
      <p:graphicFrame>
        <p:nvGraphicFramePr>
          <p:cNvPr id="138262" name="Object 22"/>
          <p:cNvGraphicFramePr>
            <a:graphicFrameLocks noChangeAspect="1"/>
          </p:cNvGraphicFramePr>
          <p:nvPr/>
        </p:nvGraphicFramePr>
        <p:xfrm>
          <a:off x="5929323" y="2357431"/>
          <a:ext cx="2571767" cy="397948"/>
        </p:xfrm>
        <a:graphic>
          <a:graphicData uri="http://schemas.openxmlformats.org/presentationml/2006/ole">
            <p:oleObj spid="_x0000_s138262" name="CS ChemDraw Drawing" r:id="rId5" imgW="1507680" imgH="234000" progId="ChemDraw.Document.6.0">
              <p:embed/>
            </p:oleObj>
          </a:graphicData>
        </a:graphic>
      </p:graphicFrame>
      <p:graphicFrame>
        <p:nvGraphicFramePr>
          <p:cNvPr id="138264" name="Object 24"/>
          <p:cNvGraphicFramePr>
            <a:graphicFrameLocks noChangeAspect="1"/>
          </p:cNvGraphicFramePr>
          <p:nvPr/>
        </p:nvGraphicFramePr>
        <p:xfrm>
          <a:off x="6572264" y="4714884"/>
          <a:ext cx="2047631" cy="857256"/>
        </p:xfrm>
        <a:graphic>
          <a:graphicData uri="http://schemas.openxmlformats.org/presentationml/2006/ole">
            <p:oleObj spid="_x0000_s138264" name="CS ChemDraw Drawing" r:id="rId6" imgW="1394640" imgH="584640" progId="ChemDraw.Document.6.0">
              <p:embed/>
            </p:oleObj>
          </a:graphicData>
        </a:graphic>
      </p:graphicFrame>
      <p:graphicFrame>
        <p:nvGraphicFramePr>
          <p:cNvPr id="138265" name="Object 25"/>
          <p:cNvGraphicFramePr>
            <a:graphicFrameLocks noChangeAspect="1"/>
          </p:cNvGraphicFramePr>
          <p:nvPr/>
        </p:nvGraphicFramePr>
        <p:xfrm>
          <a:off x="3000364" y="4643446"/>
          <a:ext cx="1868695" cy="912042"/>
        </p:xfrm>
        <a:graphic>
          <a:graphicData uri="http://schemas.openxmlformats.org/presentationml/2006/ole">
            <p:oleObj spid="_x0000_s138265" name="CS ChemDraw Drawing" r:id="rId7" imgW="1197360" imgH="584640" progId="ChemDraw.Document.6.0">
              <p:embed/>
            </p:oleObj>
          </a:graphicData>
        </a:graphic>
      </p:graphicFrame>
      <p:cxnSp>
        <p:nvCxnSpPr>
          <p:cNvPr id="48" name="Straight Arrow Connector 47"/>
          <p:cNvCxnSpPr/>
          <p:nvPr/>
        </p:nvCxnSpPr>
        <p:spPr>
          <a:xfrm>
            <a:off x="4714876" y="2571744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8266" name="Object 26"/>
          <p:cNvGraphicFramePr>
            <a:graphicFrameLocks noChangeAspect="1"/>
          </p:cNvGraphicFramePr>
          <p:nvPr/>
        </p:nvGraphicFramePr>
        <p:xfrm>
          <a:off x="571472" y="1908169"/>
          <a:ext cx="1785950" cy="663575"/>
        </p:xfrm>
        <a:graphic>
          <a:graphicData uri="http://schemas.openxmlformats.org/presentationml/2006/ole">
            <p:oleObj spid="_x0000_s138266" name="CS ChemDraw Drawing" r:id="rId8" imgW="803160" imgH="449640" progId="ChemDraw.Document.6.0">
              <p:embed/>
            </p:oleObj>
          </a:graphicData>
        </a:graphic>
      </p:graphicFrame>
      <p:sp>
        <p:nvSpPr>
          <p:cNvPr id="49" name="Rectangle 48"/>
          <p:cNvSpPr/>
          <p:nvPr/>
        </p:nvSpPr>
        <p:spPr>
          <a:xfrm>
            <a:off x="2143108" y="2857496"/>
            <a:ext cx="1871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Diethylmalonate 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0" y="5715016"/>
            <a:ext cx="14734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Succinic acid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0" y="569221"/>
            <a:ext cx="9144000" cy="43088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a) Using </a:t>
            </a:r>
            <a:r>
              <a:rPr lang="el-GR" sz="2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α</a:t>
            </a:r>
            <a:r>
              <a:rPr lang="en-US" sz="22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-</a:t>
            </a:r>
            <a:r>
              <a:rPr lang="en-US" sz="22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haloesters</a:t>
            </a:r>
            <a:endParaRPr lang="en-US" sz="2200" b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8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8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8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8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8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8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8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8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8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8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38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38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21" grpId="0" build="p"/>
      <p:bldP spid="29" grpId="0" build="p"/>
      <p:bldP spid="30" grpId="0" build="p"/>
      <p:bldP spid="49" grpId="0" build="p"/>
      <p:bldP spid="50" grpId="0" build="p"/>
      <p:bldP spid="25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</a:rPr>
              <a:t>b) Using </a:t>
            </a:r>
            <a:r>
              <a:rPr lang="el-GR" sz="2200" b="1" dirty="0" smtClean="0">
                <a:solidFill>
                  <a:srgbClr val="002060"/>
                </a:solidFill>
              </a:rPr>
              <a:t>α</a:t>
            </a:r>
            <a:r>
              <a:rPr lang="en-US" sz="2200" b="1" dirty="0" smtClean="0">
                <a:solidFill>
                  <a:srgbClr val="002060"/>
                </a:solidFill>
              </a:rPr>
              <a:t>-</a:t>
            </a:r>
            <a:r>
              <a:rPr lang="en-US" sz="2200" b="1" dirty="0" err="1" smtClean="0">
                <a:solidFill>
                  <a:srgbClr val="002060"/>
                </a:solidFill>
              </a:rPr>
              <a:t>dihalide</a:t>
            </a:r>
            <a:endParaRPr lang="en-US" sz="2200" b="1" dirty="0" smtClean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71480"/>
            <a:ext cx="9144000" cy="7386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IN" sz="21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This involves the reaction of sodium diethylmalonate with an </a:t>
            </a:r>
            <a:r>
              <a:rPr lang="en-IN" sz="21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alkylene</a:t>
            </a:r>
            <a:r>
              <a:rPr lang="en-IN" sz="21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diiodide followed by hydrolysis and decarboxylation gives a normal dicarboxylic acid .</a:t>
            </a:r>
            <a:endParaRPr lang="en-IN" sz="21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357290" y="2071678"/>
            <a:ext cx="2643206" cy="785818"/>
            <a:chOff x="142844" y="2357431"/>
            <a:chExt cx="2714644" cy="965202"/>
          </a:xfrm>
        </p:grpSpPr>
        <p:graphicFrame>
          <p:nvGraphicFramePr>
            <p:cNvPr id="139267" name="Object 3"/>
            <p:cNvGraphicFramePr>
              <a:graphicFrameLocks noChangeAspect="1"/>
            </p:cNvGraphicFramePr>
            <p:nvPr/>
          </p:nvGraphicFramePr>
          <p:xfrm>
            <a:off x="142844" y="2357431"/>
            <a:ext cx="2714644" cy="465692"/>
          </p:xfrm>
          <a:graphic>
            <a:graphicData uri="http://schemas.openxmlformats.org/presentationml/2006/ole">
              <p:oleObj spid="_x0000_s139267" name="CS ChemDraw Drawing" r:id="rId3" imgW="1517400" imgH="259920" progId="ChemDraw.Document.6.0">
                <p:embed/>
              </p:oleObj>
            </a:graphicData>
          </a:graphic>
        </p:graphicFrame>
        <p:graphicFrame>
          <p:nvGraphicFramePr>
            <p:cNvPr id="139268" name="Object 4"/>
            <p:cNvGraphicFramePr>
              <a:graphicFrameLocks noChangeAspect="1"/>
            </p:cNvGraphicFramePr>
            <p:nvPr/>
          </p:nvGraphicFramePr>
          <p:xfrm>
            <a:off x="142844" y="2857496"/>
            <a:ext cx="2714625" cy="465137"/>
          </p:xfrm>
          <a:graphic>
            <a:graphicData uri="http://schemas.openxmlformats.org/presentationml/2006/ole">
              <p:oleObj spid="_x0000_s139268" name="CS ChemDraw Drawing" r:id="rId4" imgW="1517400" imgH="259920" progId="ChemDraw.Document.6.0">
                <p:embed/>
              </p:oleObj>
            </a:graphicData>
          </a:graphic>
        </p:graphicFrame>
      </p:grpSp>
      <p:graphicFrame>
        <p:nvGraphicFramePr>
          <p:cNvPr id="139269" name="Object 5"/>
          <p:cNvGraphicFramePr>
            <a:graphicFrameLocks noChangeAspect="1"/>
          </p:cNvGraphicFramePr>
          <p:nvPr/>
        </p:nvGraphicFramePr>
        <p:xfrm>
          <a:off x="0" y="2143116"/>
          <a:ext cx="1000132" cy="709915"/>
        </p:xfrm>
        <a:graphic>
          <a:graphicData uri="http://schemas.openxmlformats.org/presentationml/2006/ole">
            <p:oleObj spid="_x0000_s139269" name="CS ChemDraw Drawing" r:id="rId5" imgW="710640" imgH="504360" progId="ChemDraw.Document.6.0">
              <p:embed/>
            </p:oleObj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4214810" y="2500306"/>
            <a:ext cx="107157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57686" y="2143116"/>
            <a:ext cx="7457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-2NaI</a:t>
            </a:r>
            <a:endParaRPr lang="en-US" sz="20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7358082" y="3500438"/>
            <a:ext cx="1137940" cy="1143008"/>
            <a:chOff x="7358082" y="3500438"/>
            <a:chExt cx="1137940" cy="1143008"/>
          </a:xfrm>
        </p:grpSpPr>
        <p:cxnSp>
          <p:nvCxnSpPr>
            <p:cNvPr id="13" name="Straight Arrow Connector 12"/>
            <p:cNvCxnSpPr/>
            <p:nvPr/>
          </p:nvCxnSpPr>
          <p:spPr>
            <a:xfrm rot="5400000">
              <a:off x="6858016" y="4071148"/>
              <a:ext cx="114300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429520" y="3702610"/>
              <a:ext cx="8707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O/H</a:t>
              </a:r>
              <a:r>
                <a:rPr lang="en-US" baseline="30000" dirty="0" smtClean="0"/>
                <a:t>+</a:t>
              </a:r>
              <a:endParaRPr lang="en-US" baseline="30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358082" y="4000504"/>
              <a:ext cx="11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Hydrolysis</a:t>
              </a:r>
              <a:endParaRPr lang="en-US" dirty="0"/>
            </a:p>
          </p:txBody>
        </p:sp>
      </p:grpSp>
      <p:sp>
        <p:nvSpPr>
          <p:cNvPr id="20" name="Rectangle 19"/>
          <p:cNvSpPr/>
          <p:nvPr/>
        </p:nvSpPr>
        <p:spPr>
          <a:xfrm>
            <a:off x="1571604" y="3000372"/>
            <a:ext cx="1871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Diethylmalonate 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0" y="2857496"/>
            <a:ext cx="11144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Alkylene</a:t>
            </a:r>
            <a:r>
              <a:rPr lang="en-IN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</a:p>
          <a:p>
            <a:r>
              <a:rPr lang="en-IN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diiodide </a:t>
            </a:r>
            <a:endParaRPr lang="en-US" dirty="0"/>
          </a:p>
        </p:txBody>
      </p:sp>
      <p:graphicFrame>
        <p:nvGraphicFramePr>
          <p:cNvPr id="139279" name="Object 15"/>
          <p:cNvGraphicFramePr>
            <a:graphicFrameLocks noChangeAspect="1"/>
          </p:cNvGraphicFramePr>
          <p:nvPr/>
        </p:nvGraphicFramePr>
        <p:xfrm>
          <a:off x="5429256" y="2000240"/>
          <a:ext cx="2500330" cy="1031255"/>
        </p:xfrm>
        <a:graphic>
          <a:graphicData uri="http://schemas.openxmlformats.org/presentationml/2006/ole">
            <p:oleObj spid="_x0000_s139279" name="CS ChemDraw Drawing" r:id="rId6" imgW="1505160" imgH="621360" progId="ChemDraw.Document.6.0">
              <p:embed/>
            </p:oleObj>
          </a:graphicData>
        </a:graphic>
      </p:graphicFrame>
      <p:graphicFrame>
        <p:nvGraphicFramePr>
          <p:cNvPr id="139280" name="Object 16"/>
          <p:cNvGraphicFramePr>
            <a:graphicFrameLocks noChangeAspect="1"/>
          </p:cNvGraphicFramePr>
          <p:nvPr/>
        </p:nvGraphicFramePr>
        <p:xfrm>
          <a:off x="6572264" y="4786322"/>
          <a:ext cx="1868497" cy="886630"/>
        </p:xfrm>
        <a:graphic>
          <a:graphicData uri="http://schemas.openxmlformats.org/presentationml/2006/ole">
            <p:oleObj spid="_x0000_s139280" name="CS ChemDraw Drawing" r:id="rId7" imgW="1308240" imgH="621360" progId="ChemDraw.Document.6.0">
              <p:embed/>
            </p:oleObj>
          </a:graphicData>
        </a:graphic>
      </p:graphicFrame>
      <p:graphicFrame>
        <p:nvGraphicFramePr>
          <p:cNvPr id="139281" name="Object 17"/>
          <p:cNvGraphicFramePr>
            <a:graphicFrameLocks noChangeAspect="1"/>
          </p:cNvGraphicFramePr>
          <p:nvPr/>
        </p:nvGraphicFramePr>
        <p:xfrm>
          <a:off x="3071802" y="4857760"/>
          <a:ext cx="1788615" cy="954092"/>
        </p:xfrm>
        <a:graphic>
          <a:graphicData uri="http://schemas.openxmlformats.org/presentationml/2006/ole">
            <p:oleObj spid="_x0000_s139281" name="CS ChemDraw Drawing" r:id="rId8" imgW="1164240" imgH="621000" progId="ChemDraw.Document.6.0">
              <p:embed/>
            </p:oleObj>
          </a:graphicData>
        </a:graphic>
      </p:graphicFrame>
      <p:sp>
        <p:nvSpPr>
          <p:cNvPr id="29" name="Rectangle 28"/>
          <p:cNvSpPr/>
          <p:nvPr/>
        </p:nvSpPr>
        <p:spPr>
          <a:xfrm>
            <a:off x="3286116" y="5857892"/>
            <a:ext cx="13067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Adipic</a:t>
            </a:r>
            <a:r>
              <a:rPr lang="en-IN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acid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5072066" y="5000636"/>
            <a:ext cx="1071570" cy="685862"/>
            <a:chOff x="5072066" y="5000636"/>
            <a:chExt cx="1071570" cy="685862"/>
          </a:xfrm>
        </p:grpSpPr>
        <p:cxnSp>
          <p:nvCxnSpPr>
            <p:cNvPr id="23" name="Straight Arrow Connector 22"/>
            <p:cNvCxnSpPr/>
            <p:nvPr/>
          </p:nvCxnSpPr>
          <p:spPr>
            <a:xfrm rot="10800000">
              <a:off x="5072066" y="5357826"/>
              <a:ext cx="107157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214942" y="5286388"/>
              <a:ext cx="78354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-2CO</a:t>
              </a:r>
              <a:r>
                <a:rPr lang="en-US" sz="2000" baseline="-25000" dirty="0" smtClean="0"/>
                <a:t>2</a:t>
              </a:r>
              <a:endParaRPr lang="en-US" sz="2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286380" y="5000636"/>
              <a:ext cx="68082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Heat</a:t>
              </a:r>
              <a:endParaRPr lang="en-US" sz="2000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9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9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9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11" grpId="0" build="p"/>
      <p:bldP spid="20" grpId="0" build="p"/>
      <p:bldP spid="21" grpId="0" build="p"/>
      <p:bldP spid="2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0" y="0"/>
            <a:ext cx="9144000" cy="4462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300" b="1" dirty="0" smtClean="0">
                <a:latin typeface="+mj-lt"/>
                <a:ea typeface="Tahoma" pitchFamily="34" charset="0"/>
                <a:cs typeface="Times New Roman" pitchFamily="18" charset="0"/>
              </a:rPr>
              <a:t>4) Unsaturated carboxylic acid (</a:t>
            </a:r>
            <a:r>
              <a:rPr lang="en-US" sz="2300" b="1" dirty="0" err="1" smtClean="0">
                <a:latin typeface="+mj-lt"/>
                <a:ea typeface="Tahoma" pitchFamily="34" charset="0"/>
                <a:cs typeface="Times New Roman" pitchFamily="18" charset="0"/>
              </a:rPr>
              <a:t>Crotonic</a:t>
            </a:r>
            <a:r>
              <a:rPr lang="en-US" sz="2300" b="1" dirty="0" smtClean="0">
                <a:latin typeface="+mj-lt"/>
                <a:ea typeface="Tahoma" pitchFamily="34" charset="0"/>
                <a:cs typeface="Times New Roman" pitchFamily="18" charset="0"/>
              </a:rPr>
              <a:t> acid)</a:t>
            </a:r>
            <a:endParaRPr lang="en-IN" sz="2300" b="1" dirty="0">
              <a:latin typeface="+mj-lt"/>
              <a:ea typeface="Tahoma" pitchFamily="34" charset="0"/>
              <a:cs typeface="Times New Roman" pitchFamily="18" charset="0"/>
            </a:endParaRPr>
          </a:p>
        </p:txBody>
      </p:sp>
      <p:graphicFrame>
        <p:nvGraphicFramePr>
          <p:cNvPr id="110616" name="Object 24"/>
          <p:cNvGraphicFramePr>
            <a:graphicFrameLocks noChangeAspect="1"/>
          </p:cNvGraphicFramePr>
          <p:nvPr/>
        </p:nvGraphicFramePr>
        <p:xfrm>
          <a:off x="0" y="2457386"/>
          <a:ext cx="1366844" cy="802278"/>
        </p:xfrm>
        <a:graphic>
          <a:graphicData uri="http://schemas.openxmlformats.org/presentationml/2006/ole">
            <p:oleObj spid="_x0000_s110616" name="CS ChemDraw Drawing" r:id="rId3" imgW="876600" imgH="514800" progId="ChemDraw.Document.6.0">
              <p:embed/>
            </p:oleObj>
          </a:graphicData>
        </a:graphic>
      </p:graphicFrame>
      <p:graphicFrame>
        <p:nvGraphicFramePr>
          <p:cNvPr id="110618" name="Object 26"/>
          <p:cNvGraphicFramePr>
            <a:graphicFrameLocks noChangeAspect="1"/>
          </p:cNvGraphicFramePr>
          <p:nvPr/>
        </p:nvGraphicFramePr>
        <p:xfrm>
          <a:off x="1714480" y="2171634"/>
          <a:ext cx="2143140" cy="1587188"/>
        </p:xfrm>
        <a:graphic>
          <a:graphicData uri="http://schemas.openxmlformats.org/presentationml/2006/ole">
            <p:oleObj spid="_x0000_s110618" name="CS ChemDraw Drawing" r:id="rId4" imgW="1560240" imgH="1155960" progId="ChemDraw.Document.6.0">
              <p:embed/>
            </p:oleObj>
          </a:graphicData>
        </a:graphic>
      </p:graphicFrame>
      <p:grpSp>
        <p:nvGrpSpPr>
          <p:cNvPr id="28" name="Group 27"/>
          <p:cNvGrpSpPr/>
          <p:nvPr/>
        </p:nvGrpSpPr>
        <p:grpSpPr>
          <a:xfrm>
            <a:off x="4143372" y="2743138"/>
            <a:ext cx="1285884" cy="369332"/>
            <a:chOff x="4143372" y="2743138"/>
            <a:chExt cx="1285884" cy="369332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4143372" y="3028890"/>
              <a:ext cx="128588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261091" y="2743138"/>
              <a:ext cx="9538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Pyridine</a:t>
              </a:r>
              <a:endParaRPr lang="en-US" dirty="0"/>
            </a:p>
          </p:txBody>
        </p:sp>
      </p:grpSp>
      <p:graphicFrame>
        <p:nvGraphicFramePr>
          <p:cNvPr id="110619" name="Object 27"/>
          <p:cNvGraphicFramePr>
            <a:graphicFrameLocks noChangeAspect="1"/>
          </p:cNvGraphicFramePr>
          <p:nvPr/>
        </p:nvGraphicFramePr>
        <p:xfrm>
          <a:off x="5494430" y="2528824"/>
          <a:ext cx="2720908" cy="928694"/>
        </p:xfrm>
        <a:graphic>
          <a:graphicData uri="http://schemas.openxmlformats.org/presentationml/2006/ole">
            <p:oleObj spid="_x0000_s110619" name="CS ChemDraw Drawing" r:id="rId5" imgW="1856520" imgH="633240" progId="ChemDraw.Document.6.0">
              <p:embed/>
            </p:oleObj>
          </a:graphicData>
        </a:graphic>
      </p:graphicFrame>
      <p:grpSp>
        <p:nvGrpSpPr>
          <p:cNvPr id="29" name="Group 28"/>
          <p:cNvGrpSpPr/>
          <p:nvPr/>
        </p:nvGrpSpPr>
        <p:grpSpPr>
          <a:xfrm>
            <a:off x="6858016" y="3886146"/>
            <a:ext cx="870751" cy="714380"/>
            <a:chOff x="6858016" y="3886146"/>
            <a:chExt cx="870751" cy="714380"/>
          </a:xfrm>
        </p:grpSpPr>
        <p:sp>
          <p:nvSpPr>
            <p:cNvPr id="11" name="TextBox 10"/>
            <p:cNvSpPr txBox="1"/>
            <p:nvPr/>
          </p:nvSpPr>
          <p:spPr>
            <a:xfrm>
              <a:off x="6858016" y="4028228"/>
              <a:ext cx="8707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O/H</a:t>
              </a:r>
              <a:r>
                <a:rPr lang="en-US" baseline="30000" dirty="0" smtClean="0"/>
                <a:t>+</a:t>
              </a:r>
              <a:endParaRPr lang="en-US" baseline="300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6572264" y="4242542"/>
              <a:ext cx="7143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0620" name="Object 28"/>
          <p:cNvGraphicFramePr>
            <a:graphicFrameLocks noChangeAspect="1"/>
          </p:cNvGraphicFramePr>
          <p:nvPr/>
        </p:nvGraphicFramePr>
        <p:xfrm>
          <a:off x="5786446" y="5029154"/>
          <a:ext cx="2357454" cy="873644"/>
        </p:xfrm>
        <a:graphic>
          <a:graphicData uri="http://schemas.openxmlformats.org/presentationml/2006/ole">
            <p:oleObj spid="_x0000_s110620" name="CS ChemDraw Drawing" r:id="rId6" imgW="1619640" imgH="600120" progId="ChemDraw.Document.6.0">
              <p:embed/>
            </p:oleObj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4143372" y="5172030"/>
            <a:ext cx="1143008" cy="655084"/>
            <a:chOff x="4143372" y="5172030"/>
            <a:chExt cx="1143008" cy="655084"/>
          </a:xfrm>
        </p:grpSpPr>
        <p:cxnSp>
          <p:nvCxnSpPr>
            <p:cNvPr id="16" name="Straight Arrow Connector 15"/>
            <p:cNvCxnSpPr/>
            <p:nvPr/>
          </p:nvCxnSpPr>
          <p:spPr>
            <a:xfrm rot="10800000">
              <a:off x="4143372" y="5529220"/>
              <a:ext cx="114300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429124" y="5457782"/>
              <a:ext cx="6074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29124" y="5172030"/>
              <a:ext cx="457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29124" y="5231326"/>
              <a:ext cx="6297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Heat</a:t>
              </a:r>
              <a:endParaRPr lang="en-US" dirty="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660390" y="5886410"/>
            <a:ext cx="15704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Crotonic acid</a:t>
            </a:r>
            <a:endParaRPr lang="en-US" sz="2000" b="1" dirty="0"/>
          </a:p>
        </p:txBody>
      </p:sp>
      <p:graphicFrame>
        <p:nvGraphicFramePr>
          <p:cNvPr id="22" name="Object 11"/>
          <p:cNvGraphicFramePr>
            <a:graphicFrameLocks noChangeAspect="1"/>
          </p:cNvGraphicFramePr>
          <p:nvPr/>
        </p:nvGraphicFramePr>
        <p:xfrm>
          <a:off x="7572396" y="2171634"/>
          <a:ext cx="642942" cy="857256"/>
        </p:xfrm>
        <a:graphic>
          <a:graphicData uri="http://schemas.openxmlformats.org/presentationml/2006/ole">
            <p:oleObj spid="_x0000_s110622" name="CS ChemDraw Drawing" r:id="rId7" imgW="654840" imgH="359280" progId="ChemDraw.Document.6.0">
              <p:embed/>
            </p:oleObj>
          </a:graphicData>
        </a:graphic>
      </p:graphicFrame>
      <p:graphicFrame>
        <p:nvGraphicFramePr>
          <p:cNvPr id="110623" name="Object 31"/>
          <p:cNvGraphicFramePr>
            <a:graphicFrameLocks noChangeAspect="1"/>
          </p:cNvGraphicFramePr>
          <p:nvPr/>
        </p:nvGraphicFramePr>
        <p:xfrm>
          <a:off x="7643840" y="3028890"/>
          <a:ext cx="642936" cy="714380"/>
        </p:xfrm>
        <a:graphic>
          <a:graphicData uri="http://schemas.openxmlformats.org/presentationml/2006/ole">
            <p:oleObj spid="_x0000_s110623" name="CS ChemDraw Drawing" r:id="rId8" imgW="654840" imgH="359280" progId="ChemDraw.Document.6.0">
              <p:embed/>
            </p:oleObj>
          </a:graphicData>
        </a:graphic>
      </p:graphicFrame>
      <p:sp>
        <p:nvSpPr>
          <p:cNvPr id="24" name="Rectangle 23"/>
          <p:cNvSpPr/>
          <p:nvPr/>
        </p:nvSpPr>
        <p:spPr>
          <a:xfrm>
            <a:off x="7786710" y="2171634"/>
            <a:ext cx="7489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OH- H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7662190" y="3386080"/>
            <a:ext cx="90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OH-    H</a:t>
            </a:r>
            <a:endParaRPr lang="en-US" dirty="0"/>
          </a:p>
        </p:txBody>
      </p:sp>
      <p:graphicFrame>
        <p:nvGraphicFramePr>
          <p:cNvPr id="110624" name="Object 32"/>
          <p:cNvGraphicFramePr>
            <a:graphicFrameLocks noChangeAspect="1"/>
          </p:cNvGraphicFramePr>
          <p:nvPr/>
        </p:nvGraphicFramePr>
        <p:xfrm>
          <a:off x="1500168" y="2957454"/>
          <a:ext cx="214312" cy="214312"/>
        </p:xfrm>
        <a:graphic>
          <a:graphicData uri="http://schemas.openxmlformats.org/presentationml/2006/ole">
            <p:oleObj spid="_x0000_s110624" name="CS ChemDraw Drawing" r:id="rId9" imgW="116280" imgH="116280" progId="ChemDraw.Document.6.0">
              <p:embed/>
            </p:oleObj>
          </a:graphicData>
        </a:graphic>
      </p:graphicFrame>
      <p:graphicFrame>
        <p:nvGraphicFramePr>
          <p:cNvPr id="110625" name="Object 33"/>
          <p:cNvGraphicFramePr>
            <a:graphicFrameLocks noChangeAspect="1"/>
          </p:cNvGraphicFramePr>
          <p:nvPr/>
        </p:nvGraphicFramePr>
        <p:xfrm>
          <a:off x="1571604" y="5386344"/>
          <a:ext cx="2312054" cy="357190"/>
        </p:xfrm>
        <a:graphic>
          <a:graphicData uri="http://schemas.openxmlformats.org/presentationml/2006/ole">
            <p:oleObj spid="_x0000_s110625" name="CS ChemDraw Drawing" r:id="rId10" imgW="1169280" imgH="181440" progId="ChemDraw.Document.6.0">
              <p:embed/>
            </p:oleObj>
          </a:graphicData>
        </a:graphic>
      </p:graphicFrame>
      <p:graphicFrame>
        <p:nvGraphicFramePr>
          <p:cNvPr id="110626" name="Object 34"/>
          <p:cNvGraphicFramePr>
            <a:graphicFrameLocks noChangeAspect="1"/>
          </p:cNvGraphicFramePr>
          <p:nvPr/>
        </p:nvGraphicFramePr>
        <p:xfrm>
          <a:off x="1071538" y="2857496"/>
          <a:ext cx="928694" cy="357190"/>
        </p:xfrm>
        <a:graphic>
          <a:graphicData uri="http://schemas.openxmlformats.org/presentationml/2006/ole">
            <p:oleObj spid="_x0000_s110626" name="CS ChemDraw Drawing" r:id="rId11" imgW="654840" imgH="359280" progId="ChemDraw.Document.6.0">
              <p:embed/>
            </p:oleObj>
          </a:graphicData>
        </a:graphic>
      </p:graphicFrame>
      <p:sp>
        <p:nvSpPr>
          <p:cNvPr id="26" name="Rectangle 25"/>
          <p:cNvSpPr/>
          <p:nvPr/>
        </p:nvSpPr>
        <p:spPr>
          <a:xfrm>
            <a:off x="2000232" y="3814708"/>
            <a:ext cx="1871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Diethylmalonate 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0" y="571480"/>
            <a:ext cx="9144000" cy="7386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IN" sz="21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This involves the reaction of sodium diethylmalonate with </a:t>
            </a:r>
            <a:r>
              <a:rPr lang="en-IN" sz="21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alldehyde</a:t>
            </a:r>
            <a:r>
              <a:rPr lang="en-IN" sz="21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in presence of pyridine followed by hydrolysis and heating gives </a:t>
            </a:r>
            <a:r>
              <a:rPr lang="en-IN" sz="2100" b="1" dirty="0" err="1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crotnic</a:t>
            </a:r>
            <a:r>
              <a:rPr lang="en-IN" sz="2100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acid</a:t>
            </a:r>
            <a:endParaRPr lang="en-IN" sz="2100" b="1" dirty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0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0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0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0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0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0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0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10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10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10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build="p" animBg="1"/>
      <p:bldP spid="21" grpId="0" build="p"/>
      <p:bldP spid="24" grpId="0" build="p"/>
      <p:bldP spid="25" grpId="0" build="p"/>
      <p:bldP spid="26" grpId="0" build="p"/>
      <p:bldP spid="27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solidFill>
                  <a:srgbClr val="FFFF00"/>
                </a:solidFill>
              </a:rPr>
              <a:t>ii) Synthesis of Cinnamic Acid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457200"/>
            <a:ext cx="9144000" cy="73866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100" b="1" dirty="0" smtClean="0"/>
              <a:t>Malonic ester and its derivatives condense with aldehyde or ketones resulting </a:t>
            </a:r>
          </a:p>
          <a:p>
            <a:pPr algn="just"/>
            <a:r>
              <a:rPr lang="en-US" sz="2100" b="1" dirty="0" err="1" smtClean="0"/>
              <a:t>unsturated</a:t>
            </a:r>
            <a:r>
              <a:rPr lang="en-US" sz="2100" b="1" dirty="0" smtClean="0"/>
              <a:t> ester on hydrolysis and </a:t>
            </a:r>
            <a:r>
              <a:rPr lang="en-US" sz="2100" b="1" dirty="0" err="1" smtClean="0"/>
              <a:t>decarboxylation</a:t>
            </a:r>
            <a:r>
              <a:rPr lang="en-US" sz="2100" b="1" dirty="0" smtClean="0"/>
              <a:t> give </a:t>
            </a:r>
            <a:r>
              <a:rPr lang="el-GR" sz="2100" b="1" dirty="0" smtClean="0"/>
              <a:t>α</a:t>
            </a:r>
            <a:r>
              <a:rPr lang="en-US" sz="2100" b="1" dirty="0" smtClean="0"/>
              <a:t>, </a:t>
            </a:r>
            <a:r>
              <a:rPr lang="el-GR" sz="2100" b="1" dirty="0" smtClean="0"/>
              <a:t>β</a:t>
            </a:r>
            <a:r>
              <a:rPr lang="en-US" sz="2100" b="1" dirty="0" smtClean="0"/>
              <a:t> </a:t>
            </a:r>
            <a:r>
              <a:rPr lang="en-US" sz="2100" b="1" dirty="0" err="1" smtClean="0"/>
              <a:t>unsaturaed</a:t>
            </a:r>
            <a:r>
              <a:rPr lang="en-US" sz="2100" b="1" dirty="0" smtClean="0"/>
              <a:t> acids.</a:t>
            </a:r>
            <a:endParaRPr lang="en-US" sz="2100" b="1" dirty="0"/>
          </a:p>
        </p:txBody>
      </p:sp>
      <p:graphicFrame>
        <p:nvGraphicFramePr>
          <p:cNvPr id="113666" name="Object 2"/>
          <p:cNvGraphicFramePr>
            <a:graphicFrameLocks noChangeAspect="1"/>
          </p:cNvGraphicFramePr>
          <p:nvPr/>
        </p:nvGraphicFramePr>
        <p:xfrm>
          <a:off x="0" y="1571612"/>
          <a:ext cx="1785918" cy="862632"/>
        </p:xfrm>
        <a:graphic>
          <a:graphicData uri="http://schemas.openxmlformats.org/presentationml/2006/ole">
            <p:oleObj spid="_x0000_s113666" name="CS ChemDraw Drawing" r:id="rId3" imgW="1261440" imgH="609840" progId="ChemDraw.Document.6.0">
              <p:embed/>
            </p:oleObj>
          </a:graphicData>
        </a:graphic>
      </p:graphicFrame>
      <p:graphicFrame>
        <p:nvGraphicFramePr>
          <p:cNvPr id="113667" name="Object 3"/>
          <p:cNvGraphicFramePr>
            <a:graphicFrameLocks noChangeAspect="1"/>
          </p:cNvGraphicFramePr>
          <p:nvPr/>
        </p:nvGraphicFramePr>
        <p:xfrm>
          <a:off x="2214546" y="1214422"/>
          <a:ext cx="1643074" cy="1651837"/>
        </p:xfrm>
        <a:graphic>
          <a:graphicData uri="http://schemas.openxmlformats.org/presentationml/2006/ole">
            <p:oleObj spid="_x0000_s113667" name="CS ChemDraw Drawing" r:id="rId4" imgW="1385640" imgH="1394280" progId="ChemDraw.Document.6.0">
              <p:embed/>
            </p:oleObj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4143372" y="1773784"/>
            <a:ext cx="1143008" cy="595788"/>
            <a:chOff x="4143372" y="1773784"/>
            <a:chExt cx="1143008" cy="595788"/>
          </a:xfrm>
        </p:grpSpPr>
        <p:cxnSp>
          <p:nvCxnSpPr>
            <p:cNvPr id="8" name="Straight Arrow Connector 7"/>
            <p:cNvCxnSpPr/>
            <p:nvPr/>
          </p:nvCxnSpPr>
          <p:spPr>
            <a:xfrm>
              <a:off x="4143372" y="2071678"/>
              <a:ext cx="114300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4214810" y="1773784"/>
              <a:ext cx="9545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pyridine</a:t>
              </a:r>
              <a:endParaRPr lang="en-US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286248" y="2000240"/>
              <a:ext cx="6303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428726" y="3572670"/>
            <a:ext cx="1166049" cy="785818"/>
            <a:chOff x="7428726" y="3572670"/>
            <a:chExt cx="1166049" cy="785818"/>
          </a:xfrm>
        </p:grpSpPr>
        <p:cxnSp>
          <p:nvCxnSpPr>
            <p:cNvPr id="13" name="Straight Arrow Connector 12"/>
            <p:cNvCxnSpPr/>
            <p:nvPr/>
          </p:nvCxnSpPr>
          <p:spPr>
            <a:xfrm rot="5400000">
              <a:off x="7036611" y="3964785"/>
              <a:ext cx="785818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7429520" y="3714752"/>
              <a:ext cx="11652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Hydrolysis</a:t>
              </a:r>
              <a:endParaRPr lang="en-US" b="1" dirty="0"/>
            </a:p>
          </p:txBody>
        </p:sp>
      </p:grpSp>
      <p:graphicFrame>
        <p:nvGraphicFramePr>
          <p:cNvPr id="113671" name="Object 7"/>
          <p:cNvGraphicFramePr>
            <a:graphicFrameLocks noChangeAspect="1"/>
          </p:cNvGraphicFramePr>
          <p:nvPr/>
        </p:nvGraphicFramePr>
        <p:xfrm>
          <a:off x="5429256" y="1285860"/>
          <a:ext cx="3143272" cy="1909361"/>
        </p:xfrm>
        <a:graphic>
          <a:graphicData uri="http://schemas.openxmlformats.org/presentationml/2006/ole">
            <p:oleObj spid="_x0000_s113671" name="CS ChemDraw Drawing" r:id="rId5" imgW="2261160" imgH="1373400" progId="ChemDraw.Document.6.0">
              <p:embed/>
            </p:oleObj>
          </a:graphicData>
        </a:graphic>
      </p:graphicFrame>
      <p:graphicFrame>
        <p:nvGraphicFramePr>
          <p:cNvPr id="113672" name="Object 8"/>
          <p:cNvGraphicFramePr>
            <a:graphicFrameLocks noChangeAspect="1"/>
          </p:cNvGraphicFramePr>
          <p:nvPr/>
        </p:nvGraphicFramePr>
        <p:xfrm>
          <a:off x="5786446" y="4500570"/>
          <a:ext cx="3125767" cy="1020767"/>
        </p:xfrm>
        <a:graphic>
          <a:graphicData uri="http://schemas.openxmlformats.org/presentationml/2006/ole">
            <p:oleObj spid="_x0000_s113672" name="CS ChemDraw Drawing" r:id="rId6" imgW="1876320" imgH="612360" progId="ChemDraw.Document.6.0">
              <p:embed/>
            </p:oleObj>
          </a:graphicData>
        </a:graphic>
      </p:graphicFrame>
      <p:graphicFrame>
        <p:nvGraphicFramePr>
          <p:cNvPr id="113673" name="Object 9"/>
          <p:cNvGraphicFramePr>
            <a:graphicFrameLocks noChangeAspect="1"/>
          </p:cNvGraphicFramePr>
          <p:nvPr/>
        </p:nvGraphicFramePr>
        <p:xfrm>
          <a:off x="1714480" y="4543435"/>
          <a:ext cx="2857297" cy="957267"/>
        </p:xfrm>
        <a:graphic>
          <a:graphicData uri="http://schemas.openxmlformats.org/presentationml/2006/ole">
            <p:oleObj spid="_x0000_s113673" name="CS ChemDraw Drawing" r:id="rId7" imgW="1876680" imgH="628920" progId="ChemDraw.Document.6.0">
              <p:embed/>
            </p:oleObj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4714876" y="4714884"/>
            <a:ext cx="1000132" cy="655084"/>
            <a:chOff x="4714876" y="4714884"/>
            <a:chExt cx="1000132" cy="655084"/>
          </a:xfrm>
        </p:grpSpPr>
        <p:sp>
          <p:nvSpPr>
            <p:cNvPr id="17" name="TextBox 16"/>
            <p:cNvSpPr txBox="1"/>
            <p:nvPr/>
          </p:nvSpPr>
          <p:spPr>
            <a:xfrm>
              <a:off x="4929190" y="4714884"/>
              <a:ext cx="6297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Heat</a:t>
              </a:r>
              <a:endParaRPr lang="en-US" dirty="0"/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rot="10800000">
              <a:off x="4714876" y="5000636"/>
              <a:ext cx="100013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929190" y="5000636"/>
              <a:ext cx="6074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-CO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2285984" y="2928934"/>
            <a:ext cx="1871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Diethylmalonate 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0" y="2571744"/>
            <a:ext cx="15568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Benzaldehyde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571604" y="5857892"/>
            <a:ext cx="15311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Cinnamic Acid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3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3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3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13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9" grpId="0" build="p" animBg="1"/>
      <p:bldP spid="21" grpId="0" build="p"/>
      <p:bldP spid="22" grpId="0" build="p"/>
      <p:bldP spid="2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0" y="0"/>
            <a:ext cx="9144000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5)Synthesis of Glycine from diethyl malonate(synthesis of alpha amino acids)</a:t>
            </a:r>
            <a:endParaRPr lang="en-US" sz="2200" b="1" kern="0" dirty="0">
              <a:solidFill>
                <a:srgbClr val="00206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467005"/>
            <a:ext cx="9144000" cy="4308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100" b="1" dirty="0" smtClean="0"/>
              <a:t>Glycine can be obtained from diethyl malonate by the following step.</a:t>
            </a:r>
            <a:endParaRPr lang="en-US" sz="2100" b="1" dirty="0"/>
          </a:p>
        </p:txBody>
      </p:sp>
      <p:graphicFrame>
        <p:nvGraphicFramePr>
          <p:cNvPr id="114707" name="Object 19"/>
          <p:cNvGraphicFramePr>
            <a:graphicFrameLocks noChangeAspect="1"/>
          </p:cNvGraphicFramePr>
          <p:nvPr/>
        </p:nvGraphicFramePr>
        <p:xfrm>
          <a:off x="0" y="1000107"/>
          <a:ext cx="2000232" cy="2011689"/>
        </p:xfrm>
        <a:graphic>
          <a:graphicData uri="http://schemas.openxmlformats.org/presentationml/2006/ole">
            <p:oleObj spid="_x0000_s114707" name="CS ChemDraw Drawing" r:id="rId3" imgW="1385640" imgH="1394280" progId="ChemDraw.Document.6.0">
              <p:embed/>
            </p:oleObj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2285984" y="1643050"/>
            <a:ext cx="1253172" cy="420628"/>
            <a:chOff x="1928794" y="1571612"/>
            <a:chExt cx="1253172" cy="420628"/>
          </a:xfrm>
        </p:grpSpPr>
        <p:sp>
          <p:nvSpPr>
            <p:cNvPr id="34" name="Rectangle 33"/>
            <p:cNvSpPr/>
            <p:nvPr/>
          </p:nvSpPr>
          <p:spPr>
            <a:xfrm>
              <a:off x="2000232" y="1571612"/>
              <a:ext cx="1181734" cy="42062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/>
                <a:t>H</a:t>
              </a:r>
              <a:r>
                <a:rPr lang="en-US" baseline="-25000" dirty="0" smtClean="0"/>
                <a:t>5</a:t>
              </a:r>
              <a:r>
                <a:rPr lang="en-US" dirty="0" smtClean="0"/>
                <a:t>O</a:t>
              </a:r>
              <a:r>
                <a:rPr lang="en-US" sz="3200" baseline="30000" dirty="0" smtClean="0"/>
                <a:t>-</a:t>
              </a:r>
              <a:r>
                <a:rPr lang="en-US" dirty="0" smtClean="0"/>
                <a:t>Na</a:t>
              </a:r>
              <a:r>
                <a:rPr lang="en-US" baseline="30000" dirty="0" smtClean="0"/>
                <a:t>+</a:t>
              </a:r>
              <a:endParaRPr lang="en-US" baseline="30000" dirty="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>
              <a:off x="1928794" y="1928802"/>
              <a:ext cx="121444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4708" name="Object 20"/>
          <p:cNvGraphicFramePr>
            <a:graphicFrameLocks noChangeAspect="1"/>
          </p:cNvGraphicFramePr>
          <p:nvPr/>
        </p:nvGraphicFramePr>
        <p:xfrm>
          <a:off x="3571868" y="1000108"/>
          <a:ext cx="2143140" cy="1798514"/>
        </p:xfrm>
        <a:graphic>
          <a:graphicData uri="http://schemas.openxmlformats.org/presentationml/2006/ole">
            <p:oleObj spid="_x0000_s114708" name="CS ChemDraw Drawing" r:id="rId4" imgW="1580040" imgH="1325880" progId="ChemDraw.Document.6.0">
              <p:embed/>
            </p:oleObj>
          </a:graphicData>
        </a:graphic>
      </p:graphicFrame>
      <p:graphicFrame>
        <p:nvGraphicFramePr>
          <p:cNvPr id="114709" name="Object 21"/>
          <p:cNvGraphicFramePr>
            <a:graphicFrameLocks noChangeAspect="1"/>
          </p:cNvGraphicFramePr>
          <p:nvPr/>
        </p:nvGraphicFramePr>
        <p:xfrm>
          <a:off x="6786579" y="1000107"/>
          <a:ext cx="2286015" cy="1707355"/>
        </p:xfrm>
        <a:graphic>
          <a:graphicData uri="http://schemas.openxmlformats.org/presentationml/2006/ole">
            <p:oleObj spid="_x0000_s114709" name="CS ChemDraw Drawing" r:id="rId5" imgW="1775520" imgH="1325880" progId="ChemDraw.Document.6.0">
              <p:embed/>
            </p:oleObj>
          </a:graphicData>
        </a:graphic>
      </p:graphicFrame>
      <p:grpSp>
        <p:nvGrpSpPr>
          <p:cNvPr id="40" name="Group 39"/>
          <p:cNvGrpSpPr/>
          <p:nvPr/>
        </p:nvGrpSpPr>
        <p:grpSpPr>
          <a:xfrm>
            <a:off x="8286776" y="2857496"/>
            <a:ext cx="604653" cy="857256"/>
            <a:chOff x="8286776" y="2857496"/>
            <a:chExt cx="604653" cy="857256"/>
          </a:xfrm>
        </p:grpSpPr>
        <p:sp>
          <p:nvSpPr>
            <p:cNvPr id="42" name="Rectangle 41"/>
            <p:cNvSpPr/>
            <p:nvPr/>
          </p:nvSpPr>
          <p:spPr>
            <a:xfrm>
              <a:off x="8286776" y="2928934"/>
              <a:ext cx="4683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Br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8286776" y="3286124"/>
              <a:ext cx="6046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-</a:t>
              </a:r>
              <a:r>
                <a:rPr lang="en-US" dirty="0" err="1" smtClean="0"/>
                <a:t>HBr</a:t>
              </a:r>
              <a:endParaRPr lang="en-US" dirty="0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rot="5400000">
              <a:off x="7928792" y="3285330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14710" name="Object 22"/>
          <p:cNvGraphicFramePr>
            <a:graphicFrameLocks noChangeAspect="1"/>
          </p:cNvGraphicFramePr>
          <p:nvPr/>
        </p:nvGraphicFramePr>
        <p:xfrm>
          <a:off x="6756390" y="3929066"/>
          <a:ext cx="2387610" cy="1783234"/>
        </p:xfrm>
        <a:graphic>
          <a:graphicData uri="http://schemas.openxmlformats.org/presentationml/2006/ole">
            <p:oleObj spid="_x0000_s114710" name="CS ChemDraw Drawing" r:id="rId6" imgW="1775520" imgH="1325880" progId="ChemDraw.Document.6.0">
              <p:embed/>
            </p:oleObj>
          </a:graphicData>
        </a:graphic>
      </p:graphicFrame>
      <p:sp>
        <p:nvSpPr>
          <p:cNvPr id="47" name="Rectangle 46"/>
          <p:cNvSpPr/>
          <p:nvPr/>
        </p:nvSpPr>
        <p:spPr>
          <a:xfrm>
            <a:off x="8358214" y="4000504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  -OH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8286776" y="5286388"/>
            <a:ext cx="907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    -OH</a:t>
            </a:r>
            <a:endParaRPr lang="en-US" dirty="0"/>
          </a:p>
        </p:txBody>
      </p:sp>
      <p:grpSp>
        <p:nvGrpSpPr>
          <p:cNvPr id="46" name="Group 45"/>
          <p:cNvGrpSpPr/>
          <p:nvPr/>
        </p:nvGrpSpPr>
        <p:grpSpPr>
          <a:xfrm>
            <a:off x="5715008" y="4643446"/>
            <a:ext cx="942189" cy="369332"/>
            <a:chOff x="5500694" y="3429000"/>
            <a:chExt cx="942189" cy="369332"/>
          </a:xfrm>
        </p:grpSpPr>
        <p:cxnSp>
          <p:nvCxnSpPr>
            <p:cNvPr id="51" name="Straight Arrow Connector 50"/>
            <p:cNvCxnSpPr/>
            <p:nvPr/>
          </p:nvCxnSpPr>
          <p:spPr>
            <a:xfrm rot="10800000">
              <a:off x="5500694" y="3786190"/>
              <a:ext cx="92869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572132" y="3429000"/>
              <a:ext cx="87075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O/H</a:t>
              </a:r>
              <a:r>
                <a:rPr lang="en-US" baseline="30000" dirty="0" smtClean="0"/>
                <a:t>+</a:t>
              </a:r>
              <a:endParaRPr lang="en-US" baseline="30000" dirty="0"/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2571739" y="4643446"/>
            <a:ext cx="1273046" cy="369332"/>
            <a:chOff x="2571739" y="4643446"/>
            <a:chExt cx="1273046" cy="369332"/>
          </a:xfrm>
        </p:grpSpPr>
        <p:sp>
          <p:nvSpPr>
            <p:cNvPr id="57" name="Rectangle 56"/>
            <p:cNvSpPr/>
            <p:nvPr/>
          </p:nvSpPr>
          <p:spPr>
            <a:xfrm>
              <a:off x="2643174" y="4643446"/>
              <a:ext cx="120161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Heat, -CO</a:t>
              </a:r>
              <a:r>
                <a:rPr lang="en-US" baseline="-25000" dirty="0" smtClean="0"/>
                <a:t>2</a:t>
              </a:r>
              <a:endParaRPr lang="en-US" baseline="-25000" dirty="0"/>
            </a:p>
          </p:txBody>
        </p:sp>
        <p:cxnSp>
          <p:nvCxnSpPr>
            <p:cNvPr id="59" name="Straight Arrow Connector 58"/>
            <p:cNvCxnSpPr/>
            <p:nvPr/>
          </p:nvCxnSpPr>
          <p:spPr>
            <a:xfrm rot="10800000">
              <a:off x="2571739" y="4929198"/>
              <a:ext cx="1214443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Rectangle 76"/>
          <p:cNvSpPr/>
          <p:nvPr/>
        </p:nvSpPr>
        <p:spPr>
          <a:xfrm>
            <a:off x="357158" y="5929330"/>
            <a:ext cx="5565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NH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grpSp>
        <p:nvGrpSpPr>
          <p:cNvPr id="35" name="Group 34"/>
          <p:cNvGrpSpPr/>
          <p:nvPr/>
        </p:nvGrpSpPr>
        <p:grpSpPr>
          <a:xfrm>
            <a:off x="5715008" y="1571612"/>
            <a:ext cx="928694" cy="655084"/>
            <a:chOff x="5500694" y="1571612"/>
            <a:chExt cx="928694" cy="655084"/>
          </a:xfrm>
        </p:grpSpPr>
        <p:sp>
          <p:nvSpPr>
            <p:cNvPr id="39" name="Rectangle 38"/>
            <p:cNvSpPr/>
            <p:nvPr/>
          </p:nvSpPr>
          <p:spPr>
            <a:xfrm>
              <a:off x="5572132" y="1571612"/>
              <a:ext cx="58862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CH</a:t>
              </a:r>
              <a:r>
                <a:rPr lang="en-US" baseline="-25000" dirty="0" smtClean="0"/>
                <a:t>3</a:t>
              </a:r>
              <a:r>
                <a:rPr lang="en-US" dirty="0" smtClean="0"/>
                <a:t>I</a:t>
              </a:r>
              <a:endParaRPr lang="en-US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>
              <a:off x="5500694" y="1927214"/>
              <a:ext cx="92869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Rectangle 28"/>
            <p:cNvSpPr/>
            <p:nvPr/>
          </p:nvSpPr>
          <p:spPr>
            <a:xfrm>
              <a:off x="5642481" y="1857364"/>
              <a:ext cx="57259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-</a:t>
              </a:r>
              <a:r>
                <a:rPr lang="en-US" dirty="0" err="1" smtClean="0"/>
                <a:t>NaI</a:t>
              </a:r>
              <a:endParaRPr lang="en-US" dirty="0"/>
            </a:p>
          </p:txBody>
        </p:sp>
      </p:grpSp>
      <p:graphicFrame>
        <p:nvGraphicFramePr>
          <p:cNvPr id="114716" name="Object 28"/>
          <p:cNvGraphicFramePr>
            <a:graphicFrameLocks noChangeAspect="1"/>
          </p:cNvGraphicFramePr>
          <p:nvPr/>
        </p:nvGraphicFramePr>
        <p:xfrm>
          <a:off x="2500298" y="5715016"/>
          <a:ext cx="1714512" cy="1055080"/>
        </p:xfrm>
        <a:graphic>
          <a:graphicData uri="http://schemas.openxmlformats.org/presentationml/2006/ole">
            <p:oleObj spid="_x0000_s114716" name="CS ChemDraw Drawing" r:id="rId7" imgW="1076400" imgH="651600" progId="ChemDraw.Document.6.0">
              <p:embed/>
            </p:oleObj>
          </a:graphicData>
        </a:graphic>
      </p:graphicFrame>
      <p:sp>
        <p:nvSpPr>
          <p:cNvPr id="32" name="Rectangle 31"/>
          <p:cNvSpPr/>
          <p:nvPr/>
        </p:nvSpPr>
        <p:spPr>
          <a:xfrm>
            <a:off x="142844" y="3143248"/>
            <a:ext cx="1871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b="1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Diethylmalonate </a:t>
            </a:r>
            <a:endParaRPr lang="en-US" dirty="0"/>
          </a:p>
        </p:txBody>
      </p:sp>
      <p:graphicFrame>
        <p:nvGraphicFramePr>
          <p:cNvPr id="114717" name="Object 29"/>
          <p:cNvGraphicFramePr>
            <a:graphicFrameLocks noChangeAspect="1"/>
          </p:cNvGraphicFramePr>
          <p:nvPr/>
        </p:nvGraphicFramePr>
        <p:xfrm>
          <a:off x="4000496" y="4357694"/>
          <a:ext cx="1641712" cy="847730"/>
        </p:xfrm>
        <a:graphic>
          <a:graphicData uri="http://schemas.openxmlformats.org/presentationml/2006/ole">
            <p:oleObj spid="_x0000_s114717" name="CS ChemDraw Drawing" r:id="rId8" imgW="1066680" imgH="551160" progId="ChemDraw.Document.6.0">
              <p:embed/>
            </p:oleObj>
          </a:graphicData>
        </a:graphic>
      </p:graphicFrame>
      <p:graphicFrame>
        <p:nvGraphicFramePr>
          <p:cNvPr id="114719" name="Object 31"/>
          <p:cNvGraphicFramePr>
            <a:graphicFrameLocks noChangeAspect="1"/>
          </p:cNvGraphicFramePr>
          <p:nvPr/>
        </p:nvGraphicFramePr>
        <p:xfrm>
          <a:off x="714348" y="4347680"/>
          <a:ext cx="1714512" cy="1081584"/>
        </p:xfrm>
        <a:graphic>
          <a:graphicData uri="http://schemas.openxmlformats.org/presentationml/2006/ole">
            <p:oleObj spid="_x0000_s114719" name="CS ChemDraw Drawing" r:id="rId9" imgW="1019160" imgH="642240" progId="ChemDraw.Document.6.0">
              <p:embed/>
            </p:oleObj>
          </a:graphicData>
        </a:graphic>
      </p:graphicFrame>
      <p:graphicFrame>
        <p:nvGraphicFramePr>
          <p:cNvPr id="114721" name="Object 33"/>
          <p:cNvGraphicFramePr>
            <a:graphicFrameLocks noChangeAspect="1"/>
          </p:cNvGraphicFramePr>
          <p:nvPr/>
        </p:nvGraphicFramePr>
        <p:xfrm>
          <a:off x="642909" y="5513484"/>
          <a:ext cx="1367161" cy="1201664"/>
        </p:xfrm>
        <a:graphic>
          <a:graphicData uri="http://schemas.openxmlformats.org/presentationml/2006/ole">
            <p:oleObj spid="_x0000_s114721" name="CS ChemDraw Drawing" r:id="rId10" imgW="290880" imgH="653040" progId="ChemDraw.Document.6.0">
              <p:embed/>
            </p:oleObj>
          </a:graphicData>
        </a:graphic>
      </p:graphicFrame>
      <p:graphicFrame>
        <p:nvGraphicFramePr>
          <p:cNvPr id="114722" name="Object 34"/>
          <p:cNvGraphicFramePr>
            <a:graphicFrameLocks noChangeAspect="1"/>
          </p:cNvGraphicFramePr>
          <p:nvPr/>
        </p:nvGraphicFramePr>
        <p:xfrm>
          <a:off x="8572560" y="3857628"/>
          <a:ext cx="571472" cy="1000126"/>
        </p:xfrm>
        <a:graphic>
          <a:graphicData uri="http://schemas.openxmlformats.org/presentationml/2006/ole">
            <p:oleObj spid="_x0000_s114722" name="CS ChemDraw Drawing" r:id="rId11" imgW="654840" imgH="359280" progId="ChemDraw.Document.6.0">
              <p:embed/>
            </p:oleObj>
          </a:graphicData>
        </a:graphic>
      </p:graphicFrame>
      <p:graphicFrame>
        <p:nvGraphicFramePr>
          <p:cNvPr id="114723" name="Object 35"/>
          <p:cNvGraphicFramePr>
            <a:graphicFrameLocks noChangeAspect="1"/>
          </p:cNvGraphicFramePr>
          <p:nvPr/>
        </p:nvGraphicFramePr>
        <p:xfrm>
          <a:off x="8572528" y="4714884"/>
          <a:ext cx="571500" cy="1000125"/>
        </p:xfrm>
        <a:graphic>
          <a:graphicData uri="http://schemas.openxmlformats.org/presentationml/2006/ole">
            <p:oleObj spid="_x0000_s114723" name="CS ChemDraw Drawing" r:id="rId12" imgW="654840" imgH="359280" progId="ChemDraw.Document.6.0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4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4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4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4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4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4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4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4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4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14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14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14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nimBg="1"/>
      <p:bldP spid="15" grpId="0" build="p" animBg="1"/>
      <p:bldP spid="47" grpId="0" build="p"/>
      <p:bldP spid="48" grpId="0" build="p"/>
      <p:bldP spid="77" grpId="0" build="p"/>
      <p:bldP spid="3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-24"/>
            <a:ext cx="9144000" cy="89255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600" b="1" dirty="0" smtClean="0"/>
              <a:t>Preparation of </a:t>
            </a:r>
            <a:r>
              <a:rPr lang="en-US" sz="2600" b="1" dirty="0" smtClean="0">
                <a:solidFill>
                  <a:srgbClr val="00B0F0"/>
                </a:solidFill>
              </a:rPr>
              <a:t>Ethylacetoacetate/</a:t>
            </a:r>
            <a:r>
              <a:rPr lang="en-US" sz="2600" b="1" dirty="0" smtClean="0">
                <a:solidFill>
                  <a:srgbClr val="FF0000"/>
                </a:solidFill>
              </a:rPr>
              <a:t>Acetoacetic ester</a:t>
            </a:r>
            <a:r>
              <a:rPr lang="en-US" sz="2600" b="1" dirty="0" smtClean="0"/>
              <a:t>/                    </a:t>
            </a:r>
            <a:r>
              <a:rPr lang="en-US" sz="2600" b="1" dirty="0" smtClean="0">
                <a:solidFill>
                  <a:srgbClr val="C00000"/>
                </a:solidFill>
              </a:rPr>
              <a:t>Claisen condensation</a:t>
            </a:r>
            <a:endParaRPr lang="en-US" sz="26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000108"/>
            <a:ext cx="9118342" cy="76944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200" b="1" dirty="0" smtClean="0"/>
              <a:t>Acetoacetic ester is also called as EAA, its IUPAC nomenclature is </a:t>
            </a:r>
          </a:p>
          <a:p>
            <a:pPr algn="just"/>
            <a:r>
              <a:rPr lang="en-US" sz="2200" b="1" dirty="0" smtClean="0">
                <a:solidFill>
                  <a:srgbClr val="FFFF00"/>
                </a:solidFill>
              </a:rPr>
              <a:t>Ethyl 3-Oxobutanoate</a:t>
            </a:r>
            <a:endParaRPr lang="en-US" sz="2200" b="1" dirty="0">
              <a:solidFill>
                <a:srgbClr val="FFFF00"/>
              </a:solidFill>
            </a:endParaRPr>
          </a:p>
        </p:txBody>
      </p:sp>
      <p:graphicFrame>
        <p:nvGraphicFramePr>
          <p:cNvPr id="141320" name="Object 8"/>
          <p:cNvGraphicFramePr>
            <a:graphicFrameLocks noChangeAspect="1"/>
          </p:cNvGraphicFramePr>
          <p:nvPr/>
        </p:nvGraphicFramePr>
        <p:xfrm>
          <a:off x="1142976" y="3000372"/>
          <a:ext cx="2097817" cy="857256"/>
        </p:xfrm>
        <a:graphic>
          <a:graphicData uri="http://schemas.openxmlformats.org/presentationml/2006/ole">
            <p:oleObj spid="_x0000_s141320" name="CS ChemDraw Drawing" r:id="rId3" imgW="1286280" imgH="525600" progId="ChemDraw.Document.6.0">
              <p:embed/>
            </p:oleObj>
          </a:graphicData>
        </a:graphic>
      </p:graphicFrame>
      <p:graphicFrame>
        <p:nvGraphicFramePr>
          <p:cNvPr id="141321" name="Object 9"/>
          <p:cNvGraphicFramePr>
            <a:graphicFrameLocks noChangeAspect="1"/>
          </p:cNvGraphicFramePr>
          <p:nvPr/>
        </p:nvGraphicFramePr>
        <p:xfrm>
          <a:off x="4000500" y="3048000"/>
          <a:ext cx="2770188" cy="871538"/>
        </p:xfrm>
        <a:graphic>
          <a:graphicData uri="http://schemas.openxmlformats.org/presentationml/2006/ole">
            <p:oleObj spid="_x0000_s141321" name="CS ChemDraw Drawing" r:id="rId4" imgW="1662480" imgH="524520" progId="ChemDraw.Document.6.0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>
          <a:xfrm>
            <a:off x="3798961" y="4131238"/>
            <a:ext cx="1273105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(I) 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5</a:t>
            </a:r>
            <a:r>
              <a:rPr lang="en-US" dirty="0" smtClean="0"/>
              <a:t>ONa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810253" y="4572008"/>
            <a:ext cx="761747" cy="3693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(II)</a:t>
            </a:r>
            <a:r>
              <a:rPr lang="en-US" dirty="0" err="1" smtClean="0"/>
              <a:t>HCl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285852" y="6215082"/>
            <a:ext cx="72622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/>
              <a:t>EAA </a:t>
            </a:r>
            <a:endParaRPr lang="en-US" sz="2200" b="1" dirty="0"/>
          </a:p>
        </p:txBody>
      </p:sp>
      <p:graphicFrame>
        <p:nvGraphicFramePr>
          <p:cNvPr id="141323" name="Object 11"/>
          <p:cNvGraphicFramePr>
            <a:graphicFrameLocks noChangeAspect="1"/>
          </p:cNvGraphicFramePr>
          <p:nvPr/>
        </p:nvGraphicFramePr>
        <p:xfrm>
          <a:off x="4214810" y="5786454"/>
          <a:ext cx="214313" cy="214313"/>
        </p:xfrm>
        <a:graphic>
          <a:graphicData uri="http://schemas.openxmlformats.org/presentationml/2006/ole">
            <p:oleObj spid="_x0000_s141323" name="CS ChemDraw Drawing" r:id="rId5" imgW="131760" imgH="131400" progId="ChemDraw.Document.6.0">
              <p:embed/>
            </p:oleObj>
          </a:graphicData>
        </a:graphic>
      </p:graphicFrame>
      <p:sp>
        <p:nvSpPr>
          <p:cNvPr id="26" name="Rectangle 25"/>
          <p:cNvSpPr/>
          <p:nvPr/>
        </p:nvSpPr>
        <p:spPr>
          <a:xfrm>
            <a:off x="4714876" y="5702874"/>
            <a:ext cx="906017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b="1" dirty="0" smtClean="0"/>
              <a:t>C</a:t>
            </a:r>
            <a:r>
              <a:rPr lang="en-US" b="1" baseline="-25000" dirty="0" smtClean="0"/>
              <a:t>2</a:t>
            </a:r>
            <a:r>
              <a:rPr lang="en-US" b="1" dirty="0" smtClean="0"/>
              <a:t>H</a:t>
            </a:r>
            <a:r>
              <a:rPr lang="en-US" b="1" baseline="-25000" dirty="0" smtClean="0"/>
              <a:t>5</a:t>
            </a:r>
            <a:r>
              <a:rPr lang="en-US" b="1" dirty="0" smtClean="0"/>
              <a:t>OH</a:t>
            </a:r>
            <a:endParaRPr lang="en-US" b="1" dirty="0"/>
          </a:p>
        </p:txBody>
      </p:sp>
      <p:graphicFrame>
        <p:nvGraphicFramePr>
          <p:cNvPr id="141324" name="Object 12"/>
          <p:cNvGraphicFramePr>
            <a:graphicFrameLocks noChangeAspect="1"/>
          </p:cNvGraphicFramePr>
          <p:nvPr/>
        </p:nvGraphicFramePr>
        <p:xfrm>
          <a:off x="3643306" y="3571876"/>
          <a:ext cx="214313" cy="214312"/>
        </p:xfrm>
        <a:graphic>
          <a:graphicData uri="http://schemas.openxmlformats.org/presentationml/2006/ole">
            <p:oleObj spid="_x0000_s141324" name="CS ChemDraw Drawing" r:id="rId6" imgW="131760" imgH="131400" progId="ChemDraw.Document.6.0">
              <p:embed/>
            </p:oleObj>
          </a:graphicData>
        </a:graphic>
      </p:graphicFrame>
      <p:graphicFrame>
        <p:nvGraphicFramePr>
          <p:cNvPr id="141325" name="Object 13"/>
          <p:cNvGraphicFramePr>
            <a:graphicFrameLocks noChangeAspect="1"/>
          </p:cNvGraphicFramePr>
          <p:nvPr/>
        </p:nvGraphicFramePr>
        <p:xfrm>
          <a:off x="857224" y="5214949"/>
          <a:ext cx="3143272" cy="896087"/>
        </p:xfrm>
        <a:graphic>
          <a:graphicData uri="http://schemas.openxmlformats.org/presentationml/2006/ole">
            <p:oleObj spid="_x0000_s141325" name="CS ChemDraw Drawing" r:id="rId7" imgW="1725120" imgH="510840" progId="ChemDraw.Document.6.0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2000240"/>
            <a:ext cx="9144000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Two molecules of ethyl acetate undergo self condensation in the presence of strong base such as sodium ethoxide giving ethyl acetoacetate</a:t>
            </a:r>
            <a:endParaRPr lang="en-US" sz="2200" b="1" kern="0" dirty="0">
              <a:solidFill>
                <a:srgbClr val="00206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3156416" y="4570817"/>
            <a:ext cx="1142214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1071538" y="4000504"/>
            <a:ext cx="15151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kern="0" dirty="0" smtClean="0">
                <a:solidFill>
                  <a:srgbClr val="002060"/>
                </a:solidFill>
              </a:rPr>
              <a:t>Ethyl </a:t>
            </a:r>
            <a:r>
              <a:rPr lang="en-US" sz="2000" b="1" kern="0" dirty="0" smtClean="0">
                <a:solidFill>
                  <a:srgbClr val="002060"/>
                </a:solidFill>
              </a:rPr>
              <a:t>acetate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>
          <a:xfrm>
            <a:off x="5357818" y="3929066"/>
            <a:ext cx="157447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kern="0" dirty="0" smtClean="0">
                <a:solidFill>
                  <a:srgbClr val="002060"/>
                </a:solidFill>
              </a:rPr>
              <a:t>Ethyl acetate</a:t>
            </a:r>
            <a:endParaRPr lang="en-US" sz="2000" dirty="0"/>
          </a:p>
        </p:txBody>
      </p:sp>
      <p:graphicFrame>
        <p:nvGraphicFramePr>
          <p:cNvPr id="141327" name="Object 15"/>
          <p:cNvGraphicFramePr>
            <a:graphicFrameLocks noChangeAspect="1"/>
          </p:cNvGraphicFramePr>
          <p:nvPr/>
        </p:nvGraphicFramePr>
        <p:xfrm>
          <a:off x="2000232" y="3214686"/>
          <a:ext cx="2500330" cy="858380"/>
        </p:xfrm>
        <a:graphic>
          <a:graphicData uri="http://schemas.openxmlformats.org/presentationml/2006/ole">
            <p:oleObj spid="_x0000_s141327" name="CS ChemDraw Drawing" r:id="rId8" imgW="910080" imgH="40428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1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1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1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1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41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6" grpId="0" build="p" animBg="1"/>
      <p:bldP spid="17" grpId="0" build="p" animBg="1"/>
      <p:bldP spid="22" grpId="0" build="p" animBg="1"/>
      <p:bldP spid="24" grpId="0" build="p"/>
      <p:bldP spid="26" grpId="0" build="p" animBg="1"/>
      <p:bldP spid="23" grpId="0" build="p" animBg="1"/>
      <p:bldP spid="25" grpId="0" build="p"/>
      <p:bldP spid="2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0" y="-24"/>
            <a:ext cx="9144000" cy="46166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6) Synthesis of Barbituric acid</a:t>
            </a:r>
            <a:endParaRPr lang="en-US" sz="2400" dirty="0">
              <a:solidFill>
                <a:srgbClr val="FFFF00"/>
              </a:solidFill>
            </a:endParaRPr>
          </a:p>
        </p:txBody>
      </p:sp>
      <p:grpSp>
        <p:nvGrpSpPr>
          <p:cNvPr id="35" name="Group 34"/>
          <p:cNvGrpSpPr/>
          <p:nvPr/>
        </p:nvGrpSpPr>
        <p:grpSpPr>
          <a:xfrm>
            <a:off x="279938" y="1643050"/>
            <a:ext cx="8678318" cy="2165086"/>
            <a:chOff x="137094" y="807740"/>
            <a:chExt cx="8678318" cy="2165086"/>
          </a:xfrm>
        </p:grpSpPr>
        <p:graphicFrame>
          <p:nvGraphicFramePr>
            <p:cNvPr id="119821" name="Object 13"/>
            <p:cNvGraphicFramePr>
              <a:graphicFrameLocks noChangeAspect="1"/>
            </p:cNvGraphicFramePr>
            <p:nvPr/>
          </p:nvGraphicFramePr>
          <p:xfrm>
            <a:off x="2428860" y="1357298"/>
            <a:ext cx="1923705" cy="1285884"/>
          </p:xfrm>
          <a:graphic>
            <a:graphicData uri="http://schemas.openxmlformats.org/presentationml/2006/ole">
              <p:oleObj spid="_x0000_s119821" name="CS ChemDraw Drawing" r:id="rId3" imgW="1191600" imgH="796320" progId="ChemDraw.Document.6.0">
                <p:embed/>
              </p:oleObj>
            </a:graphicData>
          </a:graphic>
        </p:graphicFrame>
        <p:graphicFrame>
          <p:nvGraphicFramePr>
            <p:cNvPr id="119822" name="Object 14"/>
            <p:cNvGraphicFramePr>
              <a:graphicFrameLocks noChangeAspect="1"/>
            </p:cNvGraphicFramePr>
            <p:nvPr/>
          </p:nvGraphicFramePr>
          <p:xfrm>
            <a:off x="137094" y="807740"/>
            <a:ext cx="2077483" cy="2165086"/>
          </p:xfrm>
          <a:graphic>
            <a:graphicData uri="http://schemas.openxmlformats.org/presentationml/2006/ole">
              <p:oleObj spid="_x0000_s119822" name="CS ChemDraw Drawing" r:id="rId4" imgW="1317960" imgH="1373400" progId="ChemDraw.Document.6.0">
                <p:embed/>
              </p:oleObj>
            </a:graphicData>
          </a:graphic>
        </p:graphicFrame>
        <p:graphicFrame>
          <p:nvGraphicFramePr>
            <p:cNvPr id="119823" name="Object 15"/>
            <p:cNvGraphicFramePr>
              <a:graphicFrameLocks noChangeAspect="1"/>
            </p:cNvGraphicFramePr>
            <p:nvPr/>
          </p:nvGraphicFramePr>
          <p:xfrm>
            <a:off x="6215074" y="928670"/>
            <a:ext cx="2600338" cy="2015495"/>
          </p:xfrm>
          <a:graphic>
            <a:graphicData uri="http://schemas.openxmlformats.org/presentationml/2006/ole">
              <p:oleObj spid="_x0000_s119823" name="CS ChemDraw Drawing" r:id="rId5" imgW="1772280" imgH="1373400" progId="ChemDraw.Document.6.0">
                <p:embed/>
              </p:oleObj>
            </a:graphicData>
          </a:graphic>
        </p:graphicFrame>
        <p:sp>
          <p:nvSpPr>
            <p:cNvPr id="28" name="Rectangle 27"/>
            <p:cNvSpPr/>
            <p:nvPr/>
          </p:nvSpPr>
          <p:spPr>
            <a:xfrm>
              <a:off x="4643438" y="1630908"/>
              <a:ext cx="109356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 smtClean="0"/>
                <a:t>-2C</a:t>
              </a:r>
              <a:r>
                <a:rPr lang="en-US" baseline="-25000" dirty="0" smtClean="0"/>
                <a:t>2</a:t>
              </a:r>
              <a:r>
                <a:rPr lang="en-US" dirty="0" smtClean="0"/>
                <a:t>H</a:t>
              </a:r>
              <a:r>
                <a:rPr lang="en-US" baseline="-25000" dirty="0" smtClean="0"/>
                <a:t>5</a:t>
              </a:r>
              <a:r>
                <a:rPr lang="en-US" dirty="0" smtClean="0"/>
                <a:t>OH</a:t>
              </a:r>
              <a:endParaRPr lang="en-US" dirty="0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4500562" y="1928802"/>
              <a:ext cx="128588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119824" name="Object 16"/>
            <p:cNvGraphicFramePr>
              <a:graphicFrameLocks noChangeAspect="1"/>
            </p:cNvGraphicFramePr>
            <p:nvPr/>
          </p:nvGraphicFramePr>
          <p:xfrm>
            <a:off x="1357290" y="1285860"/>
            <a:ext cx="1428760" cy="500066"/>
          </p:xfrm>
          <a:graphic>
            <a:graphicData uri="http://schemas.openxmlformats.org/presentationml/2006/ole">
              <p:oleObj spid="_x0000_s119824" name="CS ChemDraw Drawing" r:id="rId6" imgW="1039680" imgH="389160" progId="ChemDraw.Document.6.0">
                <p:embed/>
              </p:oleObj>
            </a:graphicData>
          </a:graphic>
        </p:graphicFrame>
        <p:graphicFrame>
          <p:nvGraphicFramePr>
            <p:cNvPr id="119825" name="Object 17"/>
            <p:cNvGraphicFramePr>
              <a:graphicFrameLocks noChangeAspect="1"/>
            </p:cNvGraphicFramePr>
            <p:nvPr/>
          </p:nvGraphicFramePr>
          <p:xfrm>
            <a:off x="1428728" y="2071678"/>
            <a:ext cx="1428750" cy="500063"/>
          </p:xfrm>
          <a:graphic>
            <a:graphicData uri="http://schemas.openxmlformats.org/presentationml/2006/ole">
              <p:oleObj spid="_x0000_s119825" name="CS ChemDraw Drawing" r:id="rId7" imgW="1039680" imgH="389160" progId="ChemDraw.Document.6.0">
                <p:embed/>
              </p:oleObj>
            </a:graphicData>
          </a:graphic>
        </p:graphicFrame>
      </p:grpSp>
      <p:sp>
        <p:nvSpPr>
          <p:cNvPr id="36" name="TextBox 35"/>
          <p:cNvSpPr txBox="1"/>
          <p:nvPr/>
        </p:nvSpPr>
        <p:spPr>
          <a:xfrm>
            <a:off x="0" y="571480"/>
            <a:ext cx="9144000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b="1" dirty="0" smtClean="0"/>
              <a:t>Diethyl malonate reacts with urea to give barbituric acid</a:t>
            </a:r>
            <a:endParaRPr lang="en-US" sz="2200" b="1" dirty="0"/>
          </a:p>
        </p:txBody>
      </p:sp>
      <p:sp>
        <p:nvSpPr>
          <p:cNvPr id="37" name="Rectangle 36"/>
          <p:cNvSpPr/>
          <p:nvPr/>
        </p:nvSpPr>
        <p:spPr>
          <a:xfrm>
            <a:off x="0" y="4000504"/>
            <a:ext cx="18266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Diethyl malonate</a:t>
            </a:r>
            <a:endParaRPr lang="en-US" b="1" dirty="0"/>
          </a:p>
        </p:txBody>
      </p:sp>
      <p:sp>
        <p:nvSpPr>
          <p:cNvPr id="38" name="Rectangle 37"/>
          <p:cNvSpPr/>
          <p:nvPr/>
        </p:nvSpPr>
        <p:spPr>
          <a:xfrm>
            <a:off x="2357422" y="4000504"/>
            <a:ext cx="643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Urea</a:t>
            </a:r>
            <a:endParaRPr lang="en-US" b="1" dirty="0"/>
          </a:p>
        </p:txBody>
      </p:sp>
      <p:sp>
        <p:nvSpPr>
          <p:cNvPr id="39" name="Rectangle 38"/>
          <p:cNvSpPr/>
          <p:nvPr/>
        </p:nvSpPr>
        <p:spPr>
          <a:xfrm>
            <a:off x="5817055" y="4059800"/>
            <a:ext cx="30312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Barbituric acid (Malonyl urea)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" y="0"/>
            <a:ext cx="914400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b="1" dirty="0" smtClean="0"/>
              <a:t>Step-I  A proton is removed by ethoxide ion form alpha carbon of ethyl acetete to form ester anion &amp; alcohol</a:t>
            </a:r>
            <a:endParaRPr lang="en-US" sz="2200" b="1" dirty="0"/>
          </a:p>
        </p:txBody>
      </p:sp>
      <p:sp>
        <p:nvSpPr>
          <p:cNvPr id="8" name="Rectangle 7"/>
          <p:cNvSpPr/>
          <p:nvPr/>
        </p:nvSpPr>
        <p:spPr>
          <a:xfrm>
            <a:off x="0" y="1109947"/>
            <a:ext cx="952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dirty="0" smtClean="0"/>
              <a:t>C</a:t>
            </a:r>
            <a:r>
              <a:rPr lang="en-US" sz="2100" baseline="-25000" dirty="0" smtClean="0"/>
              <a:t>2</a:t>
            </a:r>
            <a:r>
              <a:rPr lang="en-US" sz="2100" dirty="0" smtClean="0"/>
              <a:t>H</a:t>
            </a:r>
            <a:r>
              <a:rPr lang="en-US" sz="2100" baseline="-25000" dirty="0" smtClean="0"/>
              <a:t>5</a:t>
            </a:r>
            <a:r>
              <a:rPr lang="en-US" sz="2100" dirty="0" smtClean="0"/>
              <a:t>O</a:t>
            </a:r>
            <a:r>
              <a:rPr lang="en-US" sz="3600" baseline="30000" dirty="0" smtClean="0"/>
              <a:t>-</a:t>
            </a:r>
            <a:endParaRPr lang="en-US" sz="3600" baseline="30000" dirty="0"/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/>
        </p:nvGraphicFramePr>
        <p:xfrm>
          <a:off x="642910" y="849597"/>
          <a:ext cx="1071570" cy="403226"/>
        </p:xfrm>
        <a:graphic>
          <a:graphicData uri="http://schemas.openxmlformats.org/presentationml/2006/ole">
            <p:oleObj spid="_x0000_s143369" name="CS ChemDraw Drawing" r:id="rId3" imgW="803160" imgH="449640" progId="ChemDraw.Document.6.0">
              <p:embed/>
            </p:oleObj>
          </a:graphicData>
        </a:graphic>
      </p:graphicFrame>
      <p:cxnSp>
        <p:nvCxnSpPr>
          <p:cNvPr id="15" name="Straight Arrow Connector 14"/>
          <p:cNvCxnSpPr/>
          <p:nvPr/>
        </p:nvCxnSpPr>
        <p:spPr>
          <a:xfrm>
            <a:off x="4143372" y="1324261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3373" name="Object 13"/>
          <p:cNvGraphicFramePr>
            <a:graphicFrameLocks noChangeAspect="1"/>
          </p:cNvGraphicFramePr>
          <p:nvPr/>
        </p:nvGraphicFramePr>
        <p:xfrm>
          <a:off x="5500694" y="785794"/>
          <a:ext cx="2143140" cy="726188"/>
        </p:xfrm>
        <a:graphic>
          <a:graphicData uri="http://schemas.openxmlformats.org/presentationml/2006/ole">
            <p:oleObj spid="_x0000_s143373" name="CS ChemDraw Drawing" r:id="rId4" imgW="1152360" imgH="390960" progId="ChemDraw.Document.6.0">
              <p:embed/>
            </p:oleObj>
          </a:graphicData>
        </a:graphic>
      </p:graphicFrame>
      <p:graphicFrame>
        <p:nvGraphicFramePr>
          <p:cNvPr id="143374" name="Object 14"/>
          <p:cNvGraphicFramePr>
            <a:graphicFrameLocks noChangeAspect="1"/>
          </p:cNvGraphicFramePr>
          <p:nvPr/>
        </p:nvGraphicFramePr>
        <p:xfrm>
          <a:off x="1571604" y="895632"/>
          <a:ext cx="2283491" cy="675979"/>
        </p:xfrm>
        <a:graphic>
          <a:graphicData uri="http://schemas.openxmlformats.org/presentationml/2006/ole">
            <p:oleObj spid="_x0000_s143374" name="CS ChemDraw Drawing" r:id="rId5" imgW="1318680" imgH="390960" progId="ChemDraw.Document.6.0">
              <p:embed/>
            </p:oleObj>
          </a:graphicData>
        </a:graphic>
      </p:graphicFrame>
      <p:sp>
        <p:nvSpPr>
          <p:cNvPr id="19" name="Rectangle 18"/>
          <p:cNvSpPr/>
          <p:nvPr/>
        </p:nvSpPr>
        <p:spPr>
          <a:xfrm>
            <a:off x="8046351" y="1038509"/>
            <a:ext cx="1026243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dirty="0" smtClean="0"/>
              <a:t>C</a:t>
            </a:r>
            <a:r>
              <a:rPr lang="en-US" sz="2100" baseline="-25000" dirty="0" smtClean="0"/>
              <a:t>2</a:t>
            </a:r>
            <a:r>
              <a:rPr lang="en-US" sz="2100" dirty="0" smtClean="0"/>
              <a:t>H</a:t>
            </a:r>
            <a:r>
              <a:rPr lang="en-US" sz="2100" baseline="-25000" dirty="0" smtClean="0"/>
              <a:t>5</a:t>
            </a:r>
            <a:r>
              <a:rPr lang="en-US" sz="2100" dirty="0" smtClean="0"/>
              <a:t>OH</a:t>
            </a:r>
            <a:endParaRPr lang="en-US" sz="3600" baseline="30000" dirty="0"/>
          </a:p>
        </p:txBody>
      </p:sp>
      <p:graphicFrame>
        <p:nvGraphicFramePr>
          <p:cNvPr id="143375" name="Object 15"/>
          <p:cNvGraphicFramePr>
            <a:graphicFrameLocks noChangeAspect="1"/>
          </p:cNvGraphicFramePr>
          <p:nvPr/>
        </p:nvGraphicFramePr>
        <p:xfrm>
          <a:off x="-71470" y="3786190"/>
          <a:ext cx="2000265" cy="928694"/>
        </p:xfrm>
        <a:graphic>
          <a:graphicData uri="http://schemas.openxmlformats.org/presentationml/2006/ole">
            <p:oleObj spid="_x0000_s143375" name="CS ChemDraw Drawing" r:id="rId6" imgW="1286280" imgH="525600" progId="ChemDraw.Document.6.0">
              <p:embed/>
            </p:oleObj>
          </a:graphicData>
        </a:graphic>
      </p:graphicFrame>
      <p:graphicFrame>
        <p:nvGraphicFramePr>
          <p:cNvPr id="143376" name="Object 16"/>
          <p:cNvGraphicFramePr>
            <a:graphicFrameLocks noChangeAspect="1"/>
          </p:cNvGraphicFramePr>
          <p:nvPr/>
        </p:nvGraphicFramePr>
        <p:xfrm>
          <a:off x="2214546" y="4000504"/>
          <a:ext cx="2176965" cy="737799"/>
        </p:xfrm>
        <a:graphic>
          <a:graphicData uri="http://schemas.openxmlformats.org/presentationml/2006/ole">
            <p:oleObj spid="_x0000_s143376" name="CS ChemDraw Drawing" r:id="rId7" imgW="1152360" imgH="390960" progId="ChemDraw.Document.6.0">
              <p:embed/>
            </p:oleObj>
          </a:graphicData>
        </a:graphic>
      </p:graphicFrame>
      <p:graphicFrame>
        <p:nvGraphicFramePr>
          <p:cNvPr id="143377" name="Object 17"/>
          <p:cNvGraphicFramePr>
            <a:graphicFrameLocks noChangeAspect="1"/>
          </p:cNvGraphicFramePr>
          <p:nvPr/>
        </p:nvGraphicFramePr>
        <p:xfrm>
          <a:off x="1142976" y="1252823"/>
          <a:ext cx="214313" cy="214312"/>
        </p:xfrm>
        <a:graphic>
          <a:graphicData uri="http://schemas.openxmlformats.org/presentationml/2006/ole">
            <p:oleObj spid="_x0000_s143377" name="CS ChemDraw Drawing" r:id="rId8" imgW="131760" imgH="131400" progId="ChemDraw.Document.6.0">
              <p:embed/>
            </p:oleObj>
          </a:graphicData>
        </a:graphic>
      </p:graphicFrame>
      <p:graphicFrame>
        <p:nvGraphicFramePr>
          <p:cNvPr id="143378" name="Object 18"/>
          <p:cNvGraphicFramePr>
            <a:graphicFrameLocks noChangeAspect="1"/>
          </p:cNvGraphicFramePr>
          <p:nvPr/>
        </p:nvGraphicFramePr>
        <p:xfrm>
          <a:off x="7715272" y="1181385"/>
          <a:ext cx="214313" cy="214312"/>
        </p:xfrm>
        <a:graphic>
          <a:graphicData uri="http://schemas.openxmlformats.org/presentationml/2006/ole">
            <p:oleObj spid="_x0000_s143378" name="CS ChemDraw Drawing" r:id="rId9" imgW="131760" imgH="131400" progId="ChemDraw.Document.6.0">
              <p:embed/>
            </p:oleObj>
          </a:graphicData>
        </a:graphic>
      </p:graphicFrame>
      <p:graphicFrame>
        <p:nvGraphicFramePr>
          <p:cNvPr id="143379" name="Object 19"/>
          <p:cNvGraphicFramePr>
            <a:graphicFrameLocks noChangeAspect="1"/>
          </p:cNvGraphicFramePr>
          <p:nvPr/>
        </p:nvGraphicFramePr>
        <p:xfrm>
          <a:off x="2000233" y="4477152"/>
          <a:ext cx="214313" cy="214312"/>
        </p:xfrm>
        <a:graphic>
          <a:graphicData uri="http://schemas.openxmlformats.org/presentationml/2006/ole">
            <p:oleObj spid="_x0000_s143379" name="CS ChemDraw Drawing" r:id="rId10" imgW="131760" imgH="131400" progId="ChemDraw.Document.6.0">
              <p:embed/>
            </p:oleObj>
          </a:graphicData>
        </a:graphic>
      </p:graphicFrame>
      <p:graphicFrame>
        <p:nvGraphicFramePr>
          <p:cNvPr id="143380" name="Object 20"/>
          <p:cNvGraphicFramePr>
            <a:graphicFrameLocks noChangeAspect="1"/>
          </p:cNvGraphicFramePr>
          <p:nvPr/>
        </p:nvGraphicFramePr>
        <p:xfrm>
          <a:off x="5500694" y="6072206"/>
          <a:ext cx="214313" cy="214312"/>
        </p:xfrm>
        <a:graphic>
          <a:graphicData uri="http://schemas.openxmlformats.org/presentationml/2006/ole">
            <p:oleObj spid="_x0000_s143380" name="CS ChemDraw Drawing" r:id="rId11" imgW="131760" imgH="131400" progId="ChemDraw.Document.6.0">
              <p:embed/>
            </p:oleObj>
          </a:graphicData>
        </a:graphic>
      </p:graphicFrame>
      <p:graphicFrame>
        <p:nvGraphicFramePr>
          <p:cNvPr id="143382" name="Object 22"/>
          <p:cNvGraphicFramePr>
            <a:graphicFrameLocks noChangeAspect="1"/>
          </p:cNvGraphicFramePr>
          <p:nvPr/>
        </p:nvGraphicFramePr>
        <p:xfrm>
          <a:off x="571472" y="4620022"/>
          <a:ext cx="1928826" cy="501651"/>
        </p:xfrm>
        <a:graphic>
          <a:graphicData uri="http://schemas.openxmlformats.org/presentationml/2006/ole">
            <p:oleObj spid="_x0000_s143382" name="CS ChemDraw Drawing" r:id="rId12" imgW="1000080" imgH="288000" progId="ChemDraw.Document.6.0">
              <p:embed/>
            </p:oleObj>
          </a:graphicData>
        </a:graphic>
      </p:graphicFrame>
      <p:graphicFrame>
        <p:nvGraphicFramePr>
          <p:cNvPr id="143385" name="Object 25"/>
          <p:cNvGraphicFramePr>
            <a:graphicFrameLocks noChangeAspect="1"/>
          </p:cNvGraphicFramePr>
          <p:nvPr/>
        </p:nvGraphicFramePr>
        <p:xfrm>
          <a:off x="5143503" y="3929066"/>
          <a:ext cx="3357587" cy="1383071"/>
        </p:xfrm>
        <a:graphic>
          <a:graphicData uri="http://schemas.openxmlformats.org/presentationml/2006/ole">
            <p:oleObj spid="_x0000_s143385" name="CS ChemDraw Drawing" r:id="rId13" imgW="1756800" imgH="723600" progId="ChemDraw.Document.6.0">
              <p:embed/>
            </p:oleObj>
          </a:graphicData>
        </a:graphic>
      </p:graphicFrame>
      <p:graphicFrame>
        <p:nvGraphicFramePr>
          <p:cNvPr id="143386" name="Object 26"/>
          <p:cNvGraphicFramePr>
            <a:graphicFrameLocks noChangeAspect="1"/>
          </p:cNvGraphicFramePr>
          <p:nvPr/>
        </p:nvGraphicFramePr>
        <p:xfrm>
          <a:off x="5643570" y="4753665"/>
          <a:ext cx="642942" cy="318409"/>
        </p:xfrm>
        <a:graphic>
          <a:graphicData uri="http://schemas.openxmlformats.org/presentationml/2006/ole">
            <p:oleObj spid="_x0000_s143386" name="CS ChemDraw Drawing" r:id="rId14" imgW="499680" imgH="247320" progId="ChemDraw.Document.6.0">
              <p:embed/>
            </p:oleObj>
          </a:graphicData>
        </a:graphic>
      </p:graphicFrame>
      <p:cxnSp>
        <p:nvCxnSpPr>
          <p:cNvPr id="34" name="Straight Arrow Connector 33"/>
          <p:cNvCxnSpPr/>
          <p:nvPr/>
        </p:nvCxnSpPr>
        <p:spPr>
          <a:xfrm>
            <a:off x="4500562" y="4572008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43387" name="Object 27"/>
          <p:cNvGraphicFramePr>
            <a:graphicFrameLocks noChangeAspect="1"/>
          </p:cNvGraphicFramePr>
          <p:nvPr/>
        </p:nvGraphicFramePr>
        <p:xfrm>
          <a:off x="5929322" y="5572140"/>
          <a:ext cx="3143272" cy="809242"/>
        </p:xfrm>
        <a:graphic>
          <a:graphicData uri="http://schemas.openxmlformats.org/presentationml/2006/ole">
            <p:oleObj spid="_x0000_s143387" name="CS ChemDraw Drawing" r:id="rId15" imgW="1756800" imgH="452160" progId="ChemDraw.Document.6.0">
              <p:embed/>
            </p:oleObj>
          </a:graphicData>
        </a:graphic>
      </p:graphicFrame>
      <p:sp>
        <p:nvSpPr>
          <p:cNvPr id="36" name="Rectangle 35"/>
          <p:cNvSpPr/>
          <p:nvPr/>
        </p:nvSpPr>
        <p:spPr>
          <a:xfrm>
            <a:off x="4409217" y="6000768"/>
            <a:ext cx="8771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C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H</a:t>
            </a:r>
            <a:r>
              <a:rPr lang="en-US" sz="2000" b="1" baseline="-25000" dirty="0" smtClean="0"/>
              <a:t>5</a:t>
            </a:r>
            <a:r>
              <a:rPr lang="en-US" sz="2000" b="1" dirty="0" smtClean="0"/>
              <a:t>O</a:t>
            </a:r>
            <a:r>
              <a:rPr lang="en-US" sz="2000" b="1" baseline="30000" dirty="0" smtClean="0"/>
              <a:t>-</a:t>
            </a:r>
            <a:endParaRPr lang="en-US" sz="2000" b="1" baseline="30000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7180281" y="5249875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22" name="Object 7"/>
          <p:cNvGraphicFramePr>
            <a:graphicFrameLocks noChangeAspect="1"/>
          </p:cNvGraphicFramePr>
          <p:nvPr/>
        </p:nvGraphicFramePr>
        <p:xfrm>
          <a:off x="1643042" y="895633"/>
          <a:ext cx="642942" cy="476251"/>
        </p:xfrm>
        <a:graphic>
          <a:graphicData uri="http://schemas.openxmlformats.org/presentationml/2006/ole">
            <p:oleObj spid="_x0000_s143388" name="CS ChemDraw Drawing" r:id="rId16" imgW="371160" imgH="333360" progId="ChemDraw.Document.6.0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0" y="1873741"/>
            <a:ext cx="9144000" cy="76944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200" b="1" dirty="0" smtClean="0"/>
              <a:t>Step-II  Ester anion attacks the carbonyl carbon of the II</a:t>
            </a:r>
            <a:r>
              <a:rPr lang="en-US" sz="2200" b="1" baseline="30000" dirty="0" smtClean="0"/>
              <a:t>nd</a:t>
            </a:r>
            <a:r>
              <a:rPr lang="en-US" sz="2200" b="1" dirty="0" smtClean="0"/>
              <a:t> molecule of ethyl acetate to form </a:t>
            </a:r>
            <a:r>
              <a:rPr lang="en-US" sz="2200" b="1" dirty="0" err="1" smtClean="0"/>
              <a:t>oxonium</a:t>
            </a:r>
            <a:r>
              <a:rPr lang="en-US" sz="2200" b="1" dirty="0" smtClean="0"/>
              <a:t> anion</a:t>
            </a:r>
            <a:endParaRPr lang="en-US" sz="2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2814576"/>
            <a:ext cx="9144000" cy="7694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200" b="1" dirty="0" smtClean="0"/>
              <a:t>Step-III  Ethoxide ion is eliminated it act as leaving group and forms ethyl </a:t>
            </a:r>
            <a:r>
              <a:rPr lang="en-US" sz="2200" b="1" dirty="0" err="1" smtClean="0"/>
              <a:t>aceoacetate</a:t>
            </a:r>
            <a:r>
              <a:rPr lang="en-US" sz="2200" b="1" dirty="0" smtClean="0"/>
              <a:t>.</a:t>
            </a:r>
            <a:endParaRPr lang="en-US" sz="2200" b="1" dirty="0"/>
          </a:p>
        </p:txBody>
      </p:sp>
      <p:sp>
        <p:nvSpPr>
          <p:cNvPr id="25" name="Rectangle 24"/>
          <p:cNvSpPr/>
          <p:nvPr/>
        </p:nvSpPr>
        <p:spPr>
          <a:xfrm>
            <a:off x="5786446" y="1428736"/>
            <a:ext cx="1306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Ester anion </a:t>
            </a:r>
            <a:endParaRPr lang="en-IN" dirty="0"/>
          </a:p>
        </p:txBody>
      </p:sp>
      <p:sp>
        <p:nvSpPr>
          <p:cNvPr id="26" name="Rectangle 25"/>
          <p:cNvSpPr/>
          <p:nvPr/>
        </p:nvSpPr>
        <p:spPr>
          <a:xfrm>
            <a:off x="4929190" y="5214950"/>
            <a:ext cx="16460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Oxonium anion</a:t>
            </a:r>
            <a:endParaRPr lang="en-IN" dirty="0"/>
          </a:p>
        </p:txBody>
      </p:sp>
      <p:sp>
        <p:nvSpPr>
          <p:cNvPr id="27" name="Rectangle 26"/>
          <p:cNvSpPr/>
          <p:nvPr/>
        </p:nvSpPr>
        <p:spPr>
          <a:xfrm>
            <a:off x="6858016" y="6429396"/>
            <a:ext cx="200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 smtClean="0"/>
              <a:t>Ethyl </a:t>
            </a:r>
            <a:r>
              <a:rPr lang="en-US" b="1" dirty="0" err="1" smtClean="0"/>
              <a:t>acetoacetate</a:t>
            </a:r>
            <a:endParaRPr lang="en-US" b="1" dirty="0"/>
          </a:p>
        </p:txBody>
      </p:sp>
      <p:graphicFrame>
        <p:nvGraphicFramePr>
          <p:cNvPr id="143392" name="Object 32"/>
          <p:cNvGraphicFramePr>
            <a:graphicFrameLocks noChangeAspect="1"/>
          </p:cNvGraphicFramePr>
          <p:nvPr/>
        </p:nvGraphicFramePr>
        <p:xfrm>
          <a:off x="214285" y="3857628"/>
          <a:ext cx="500063" cy="557213"/>
        </p:xfrm>
        <a:graphic>
          <a:graphicData uri="http://schemas.openxmlformats.org/presentationml/2006/ole">
            <p:oleObj spid="_x0000_s143392" name="CS ChemDraw Drawing" r:id="rId17" imgW="230400" imgH="359280" progId="ChemDraw.Document.6.0">
              <p:embed/>
            </p:oleObj>
          </a:graphicData>
        </a:graphic>
      </p:graphicFrame>
      <p:graphicFrame>
        <p:nvGraphicFramePr>
          <p:cNvPr id="143394" name="Object 34"/>
          <p:cNvGraphicFramePr>
            <a:graphicFrameLocks noChangeAspect="1"/>
          </p:cNvGraphicFramePr>
          <p:nvPr/>
        </p:nvGraphicFramePr>
        <p:xfrm>
          <a:off x="5857884" y="4071942"/>
          <a:ext cx="357190" cy="524916"/>
        </p:xfrm>
        <a:graphic>
          <a:graphicData uri="http://schemas.openxmlformats.org/presentationml/2006/ole">
            <p:oleObj spid="_x0000_s143394" name="CS ChemDraw Drawing" r:id="rId18" imgW="199080" imgH="36756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3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3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3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3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3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43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3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43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43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43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43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43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43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43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43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43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43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43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43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43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nimBg="1"/>
      <p:bldP spid="8" grpId="0" build="p"/>
      <p:bldP spid="19" grpId="0" build="p"/>
      <p:bldP spid="36" grpId="0" build="p"/>
      <p:bldP spid="23" grpId="0" build="p" animBg="1"/>
      <p:bldP spid="24" grpId="0" build="p" animBg="1"/>
      <p:bldP spid="25" grpId="0" build="p"/>
      <p:bldP spid="26" grpId="0" build="p"/>
      <p:bldP spid="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5891" name="Object 3"/>
          <p:cNvGraphicFramePr>
            <a:graphicFrameLocks noChangeAspect="1"/>
          </p:cNvGraphicFramePr>
          <p:nvPr/>
        </p:nvGraphicFramePr>
        <p:xfrm>
          <a:off x="1071538" y="1967203"/>
          <a:ext cx="738391" cy="536579"/>
        </p:xfrm>
        <a:graphic>
          <a:graphicData uri="http://schemas.openxmlformats.org/presentationml/2006/ole">
            <p:oleObj spid="_x0000_s165891" name="CS ChemDraw Drawing" r:id="rId3" imgW="494280" imgH="358920" progId="ChemDraw.Document.6.0">
              <p:embed/>
            </p:oleObj>
          </a:graphicData>
        </a:graphic>
      </p:graphicFrame>
      <p:graphicFrame>
        <p:nvGraphicFramePr>
          <p:cNvPr id="165892" name="Object 4"/>
          <p:cNvGraphicFramePr>
            <a:graphicFrameLocks noChangeAspect="1"/>
          </p:cNvGraphicFramePr>
          <p:nvPr/>
        </p:nvGraphicFramePr>
        <p:xfrm>
          <a:off x="285720" y="1038509"/>
          <a:ext cx="500066" cy="556725"/>
        </p:xfrm>
        <a:graphic>
          <a:graphicData uri="http://schemas.openxmlformats.org/presentationml/2006/ole">
            <p:oleObj spid="_x0000_s165892" name="CS ChemDraw Drawing" r:id="rId4" imgW="230400" imgH="359280" progId="ChemDraw.Document.6.0">
              <p:embed/>
            </p:oleObj>
          </a:graphicData>
        </a:graphic>
      </p:graphicFrame>
      <p:graphicFrame>
        <p:nvGraphicFramePr>
          <p:cNvPr id="165893" name="Object 5"/>
          <p:cNvGraphicFramePr>
            <a:graphicFrameLocks noChangeAspect="1"/>
          </p:cNvGraphicFramePr>
          <p:nvPr/>
        </p:nvGraphicFramePr>
        <p:xfrm>
          <a:off x="47400" y="928669"/>
          <a:ext cx="2881526" cy="1285885"/>
        </p:xfrm>
        <a:graphic>
          <a:graphicData uri="http://schemas.openxmlformats.org/presentationml/2006/ole">
            <p:oleObj spid="_x0000_s165893" name="CS ChemDraw Drawing" r:id="rId5" imgW="1756800" imgH="784800" progId="ChemDraw.Document.6.0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976289" y="2324393"/>
            <a:ext cx="9525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100" dirty="0" smtClean="0"/>
              <a:t>C</a:t>
            </a:r>
            <a:r>
              <a:rPr lang="en-US" sz="2100" baseline="-25000" dirty="0" smtClean="0"/>
              <a:t>2</a:t>
            </a:r>
            <a:r>
              <a:rPr lang="en-US" sz="2100" dirty="0" smtClean="0"/>
              <a:t>H</a:t>
            </a:r>
            <a:r>
              <a:rPr lang="en-US" sz="2100" baseline="-25000" dirty="0" smtClean="0"/>
              <a:t>5</a:t>
            </a:r>
            <a:r>
              <a:rPr lang="en-US" sz="2100" dirty="0" smtClean="0"/>
              <a:t>O</a:t>
            </a:r>
            <a:r>
              <a:rPr lang="en-US" sz="3600" baseline="30000" dirty="0" smtClean="0"/>
              <a:t>-</a:t>
            </a:r>
            <a:endParaRPr lang="en-US" sz="3600" baseline="300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500430" y="1784338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594545" y="1454995"/>
            <a:ext cx="9765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-C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5</a:t>
            </a:r>
            <a:r>
              <a:rPr lang="en-US" dirty="0" smtClean="0"/>
              <a:t>OH</a:t>
            </a:r>
            <a:endParaRPr lang="en-US" baseline="30000" dirty="0"/>
          </a:p>
        </p:txBody>
      </p:sp>
      <p:graphicFrame>
        <p:nvGraphicFramePr>
          <p:cNvPr id="165895" name="Object 7"/>
          <p:cNvGraphicFramePr>
            <a:graphicFrameLocks noChangeAspect="1"/>
          </p:cNvGraphicFramePr>
          <p:nvPr/>
        </p:nvGraphicFramePr>
        <p:xfrm>
          <a:off x="5072066" y="1038509"/>
          <a:ext cx="3000396" cy="907980"/>
        </p:xfrm>
        <a:graphic>
          <a:graphicData uri="http://schemas.openxmlformats.org/presentationml/2006/ole">
            <p:oleObj spid="_x0000_s165895" name="CS ChemDraw Drawing" r:id="rId6" imgW="1756800" imgH="532440" progId="ChemDraw.Document.6.0">
              <p:embed/>
            </p:oleObj>
          </a:graphicData>
        </a:graphic>
      </p:graphicFrame>
      <p:graphicFrame>
        <p:nvGraphicFramePr>
          <p:cNvPr id="165896" name="Object 8"/>
          <p:cNvGraphicFramePr>
            <a:graphicFrameLocks noChangeAspect="1"/>
          </p:cNvGraphicFramePr>
          <p:nvPr/>
        </p:nvGraphicFramePr>
        <p:xfrm>
          <a:off x="-1" y="3571876"/>
          <a:ext cx="3165023" cy="957799"/>
        </p:xfrm>
        <a:graphic>
          <a:graphicData uri="http://schemas.openxmlformats.org/presentationml/2006/ole">
            <p:oleObj spid="_x0000_s165896" name="CS ChemDraw Drawing" r:id="rId7" imgW="1756800" imgH="532440" progId="ChemDraw.Document.6.0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3575269" y="4088905"/>
            <a:ext cx="1139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CH</a:t>
            </a:r>
            <a:r>
              <a:rPr lang="en-US" b="1" baseline="-25000" dirty="0" smtClean="0"/>
              <a:t>3</a:t>
            </a:r>
            <a:r>
              <a:rPr lang="en-US" b="1" dirty="0" smtClean="0"/>
              <a:t>COOH</a:t>
            </a:r>
            <a:endParaRPr lang="en-US" b="1" dirty="0"/>
          </a:p>
        </p:txBody>
      </p:sp>
      <p:graphicFrame>
        <p:nvGraphicFramePr>
          <p:cNvPr id="165898" name="Object 10"/>
          <p:cNvGraphicFramePr>
            <a:graphicFrameLocks noChangeAspect="1"/>
          </p:cNvGraphicFramePr>
          <p:nvPr/>
        </p:nvGraphicFramePr>
        <p:xfrm>
          <a:off x="5520241" y="3786190"/>
          <a:ext cx="3052287" cy="785818"/>
        </p:xfrm>
        <a:graphic>
          <a:graphicData uri="http://schemas.openxmlformats.org/presentationml/2006/ole">
            <p:oleObj spid="_x0000_s165898" name="CS ChemDraw Drawing" r:id="rId8" imgW="1756800" imgH="452160" progId="ChemDraw.Document.6.0">
              <p:embed/>
            </p:oleObj>
          </a:graphicData>
        </a:graphic>
      </p:graphicFrame>
      <p:graphicFrame>
        <p:nvGraphicFramePr>
          <p:cNvPr id="165899" name="Object 11"/>
          <p:cNvGraphicFramePr>
            <a:graphicFrameLocks noChangeAspect="1"/>
          </p:cNvGraphicFramePr>
          <p:nvPr/>
        </p:nvGraphicFramePr>
        <p:xfrm>
          <a:off x="5643571" y="5572140"/>
          <a:ext cx="3214709" cy="827634"/>
        </p:xfrm>
        <a:graphic>
          <a:graphicData uri="http://schemas.openxmlformats.org/presentationml/2006/ole">
            <p:oleObj spid="_x0000_s165899" name="CS ChemDraw Drawing" r:id="rId9" imgW="1756800" imgH="452160" progId="ChemDraw.Document.6.0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0" y="0"/>
            <a:ext cx="9144000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200" b="1" dirty="0" smtClean="0"/>
              <a:t>Step-IV  Ethoxide ion reacts with EAA to give ethanol and anion of acetic ester.</a:t>
            </a:r>
            <a:endParaRPr lang="en-US" sz="2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-32" y="2855237"/>
            <a:ext cx="9144000" cy="43088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2200" b="1" dirty="0" smtClean="0"/>
              <a:t>Step-V  Acidification with acetic acid yields EAA in the final step.</a:t>
            </a:r>
            <a:endParaRPr lang="en-US" sz="2200" b="1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3500430" y="4427544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165900" name="Object 12"/>
          <p:cNvGraphicFramePr>
            <a:graphicFrameLocks noChangeAspect="1"/>
          </p:cNvGraphicFramePr>
          <p:nvPr/>
        </p:nvGraphicFramePr>
        <p:xfrm>
          <a:off x="7429520" y="4643446"/>
          <a:ext cx="285752" cy="900119"/>
        </p:xfrm>
        <a:graphic>
          <a:graphicData uri="http://schemas.openxmlformats.org/presentationml/2006/ole">
            <p:oleObj spid="_x0000_s165900" name="CS ChemDraw Drawing" r:id="rId10" imgW="189720" imgH="600480" progId="ChemDraw.Document.6.0">
              <p:embed/>
            </p:oleObj>
          </a:graphicData>
        </a:graphic>
      </p:graphicFrame>
      <p:sp>
        <p:nvSpPr>
          <p:cNvPr id="17" name="Rectangle 16"/>
          <p:cNvSpPr/>
          <p:nvPr/>
        </p:nvSpPr>
        <p:spPr>
          <a:xfrm>
            <a:off x="6819865" y="6429396"/>
            <a:ext cx="20031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b="1" dirty="0" smtClean="0"/>
              <a:t>Ethyl </a:t>
            </a:r>
            <a:r>
              <a:rPr lang="en-US" b="1" dirty="0" err="1" smtClean="0"/>
              <a:t>acetoacetate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5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5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5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5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5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65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5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9" grpId="0" build="p"/>
      <p:bldP spid="18" grpId="0" build="p"/>
      <p:bldP spid="16" grpId="0" build="p" animBg="1"/>
      <p:bldP spid="19" grpId="0" build="p" animBg="1"/>
      <p:bldP spid="1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400" b="1" kern="0" dirty="0" smtClean="0">
                <a:solidFill>
                  <a:srgbClr val="002060"/>
                </a:solidFill>
              </a:rPr>
              <a:t>Acidity of alpha hydrogen</a:t>
            </a:r>
            <a:endParaRPr lang="en-US" sz="2400" b="1" kern="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500042"/>
            <a:ext cx="9144000" cy="2462213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200" b="1" kern="0" dirty="0" smtClean="0">
                <a:solidFill>
                  <a:srgbClr val="FFFF00"/>
                </a:solidFill>
              </a:rPr>
              <a:t>The hydrogen atom attached to carbon which is attached to carbonyl group is very active, carbonyl group is strongly electron attracting group. Therefore alpha hydrogen released as a proton. It is acidic in nature. It can be redialy replaced by metal sodium or similar groups or metal. Due to inductive effect, electron transfer towards carbonyl carbon takes place, leaving behind H</a:t>
            </a:r>
            <a:r>
              <a:rPr lang="en-US" sz="2200" b="1" kern="0" baseline="30000" dirty="0" smtClean="0">
                <a:solidFill>
                  <a:srgbClr val="FFFF00"/>
                </a:solidFill>
              </a:rPr>
              <a:t>+</a:t>
            </a:r>
            <a:r>
              <a:rPr lang="en-US" sz="2200" b="1" kern="0" dirty="0" smtClean="0">
                <a:solidFill>
                  <a:srgbClr val="FFFF00"/>
                </a:solidFill>
              </a:rPr>
              <a:t>.</a:t>
            </a:r>
            <a:r>
              <a:rPr lang="en-US" sz="2200" b="1" kern="0" baseline="30000" dirty="0">
                <a:solidFill>
                  <a:srgbClr val="FFFF00"/>
                </a:solidFill>
              </a:rPr>
              <a:t> </a:t>
            </a:r>
            <a:r>
              <a:rPr lang="en-US" sz="2200" b="1" kern="0" dirty="0" smtClean="0">
                <a:solidFill>
                  <a:srgbClr val="FFFF00"/>
                </a:solidFill>
              </a:rPr>
              <a:t> acetoacetic ester, malonic ester have alpha hydrogen very reactive. This shows acidic properties due to release of proton from carbon.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125458"/>
            <a:ext cx="9144000" cy="144655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For </a:t>
            </a:r>
            <a:r>
              <a:rPr lang="en-US" sz="2200" b="1" kern="0" dirty="0" err="1" smtClean="0">
                <a:solidFill>
                  <a:srgbClr val="002060"/>
                </a:solidFill>
              </a:rPr>
              <a:t>eg</a:t>
            </a:r>
            <a:r>
              <a:rPr lang="en-US" sz="2200" b="1" kern="0" dirty="0" smtClean="0">
                <a:solidFill>
                  <a:srgbClr val="002060"/>
                </a:solidFill>
              </a:rPr>
              <a:t>. Acidity of methylene hydrogen's.</a:t>
            </a:r>
          </a:p>
          <a:p>
            <a:pPr lvl="0" algn="just"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Ethyl acetoacetate contains a methylene groups(-CH</a:t>
            </a:r>
            <a:r>
              <a:rPr lang="en-US" sz="2200" b="1" kern="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b="1" kern="0" dirty="0" smtClean="0">
                <a:solidFill>
                  <a:srgbClr val="002060"/>
                </a:solidFill>
              </a:rPr>
              <a:t>) flanked by two carbonyl groups. The C-H bond in CH</a:t>
            </a:r>
            <a:r>
              <a:rPr lang="en-US" sz="2200" b="1" kern="0" baseline="-25000" dirty="0" smtClean="0">
                <a:solidFill>
                  <a:srgbClr val="002060"/>
                </a:solidFill>
              </a:rPr>
              <a:t>2</a:t>
            </a:r>
            <a:r>
              <a:rPr lang="en-US" sz="2200" b="1" kern="0" dirty="0" smtClean="0">
                <a:solidFill>
                  <a:srgbClr val="002060"/>
                </a:solidFill>
              </a:rPr>
              <a:t> group is redialy ionisable because the proton removal forms a very stable carbanion.</a:t>
            </a:r>
            <a:endParaRPr lang="en-US" sz="2200" b="1" kern="0" dirty="0">
              <a:solidFill>
                <a:srgbClr val="002060"/>
              </a:solidFill>
            </a:endParaRPr>
          </a:p>
        </p:txBody>
      </p:sp>
      <p:graphicFrame>
        <p:nvGraphicFramePr>
          <p:cNvPr id="163845" name="Object 5"/>
          <p:cNvGraphicFramePr>
            <a:graphicFrameLocks noChangeAspect="1"/>
          </p:cNvGraphicFramePr>
          <p:nvPr/>
        </p:nvGraphicFramePr>
        <p:xfrm>
          <a:off x="5357818" y="5072073"/>
          <a:ext cx="3578632" cy="1009275"/>
        </p:xfrm>
        <a:graphic>
          <a:graphicData uri="http://schemas.openxmlformats.org/presentationml/2006/ole">
            <p:oleObj spid="_x0000_s163845" name="CS ChemDraw Drawing" r:id="rId3" imgW="1784160" imgH="503640" progId="ChemDraw.Document.6.0">
              <p:embed/>
            </p:oleObj>
          </a:graphicData>
        </a:graphic>
      </p:graphicFrame>
      <p:graphicFrame>
        <p:nvGraphicFramePr>
          <p:cNvPr id="163846" name="Object 6"/>
          <p:cNvGraphicFramePr>
            <a:graphicFrameLocks noChangeAspect="1"/>
          </p:cNvGraphicFramePr>
          <p:nvPr/>
        </p:nvGraphicFramePr>
        <p:xfrm>
          <a:off x="80725" y="5000636"/>
          <a:ext cx="3491143" cy="1500198"/>
        </p:xfrm>
        <a:graphic>
          <a:graphicData uri="http://schemas.openxmlformats.org/presentationml/2006/ole">
            <p:oleObj spid="_x0000_s163846" name="CS ChemDraw Drawing" r:id="rId4" imgW="1784520" imgH="766800" progId="ChemDraw.Document.6.0">
              <p:embed/>
            </p:oleObj>
          </a:graphicData>
        </a:graphic>
      </p:graphicFrame>
      <p:graphicFrame>
        <p:nvGraphicFramePr>
          <p:cNvPr id="163847" name="Object 7"/>
          <p:cNvGraphicFramePr>
            <a:graphicFrameLocks noChangeAspect="1"/>
          </p:cNvGraphicFramePr>
          <p:nvPr/>
        </p:nvGraphicFramePr>
        <p:xfrm>
          <a:off x="3929058" y="5572140"/>
          <a:ext cx="1243213" cy="285752"/>
        </p:xfrm>
        <a:graphic>
          <a:graphicData uri="http://schemas.openxmlformats.org/presentationml/2006/ole">
            <p:oleObj spid="_x0000_s163847" name="CS ChemDraw Drawing" r:id="rId5" imgW="532440" imgH="121680" progId="ChemDraw.Document.6.0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422722" y="6072206"/>
            <a:ext cx="1149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Carbanion</a:t>
            </a:r>
            <a:endParaRPr lang="en-US" dirty="0" smtClean="0"/>
          </a:p>
          <a:p>
            <a:r>
              <a:rPr lang="en-US" dirty="0" smtClean="0"/>
              <a:t>(stable)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3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3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3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6" grpId="0" build="p" animBg="1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388" name="Object 4"/>
          <p:cNvGraphicFramePr>
            <a:graphicFrameLocks noChangeAspect="1"/>
          </p:cNvGraphicFramePr>
          <p:nvPr/>
        </p:nvGraphicFramePr>
        <p:xfrm>
          <a:off x="5964092" y="2852936"/>
          <a:ext cx="3000396" cy="1258597"/>
        </p:xfrm>
        <a:graphic>
          <a:graphicData uri="http://schemas.openxmlformats.org/presentationml/2006/ole">
            <p:oleObj spid="_x0000_s144388" name="CS ChemDraw Drawing" r:id="rId3" imgW="1794960" imgH="770760" progId="ChemDraw.Document.6.0">
              <p:embed/>
            </p:oleObj>
          </a:graphicData>
        </a:graphic>
      </p:graphicFrame>
      <p:grpSp>
        <p:nvGrpSpPr>
          <p:cNvPr id="39" name="Group 38"/>
          <p:cNvGrpSpPr/>
          <p:nvPr/>
        </p:nvGrpSpPr>
        <p:grpSpPr>
          <a:xfrm>
            <a:off x="7327580" y="4560660"/>
            <a:ext cx="1316386" cy="927900"/>
            <a:chOff x="7327580" y="4560660"/>
            <a:chExt cx="1316386" cy="927900"/>
          </a:xfrm>
        </p:grpSpPr>
        <p:cxnSp>
          <p:nvCxnSpPr>
            <p:cNvPr id="16" name="Straight Arrow Connector 15"/>
            <p:cNvCxnSpPr/>
            <p:nvPr/>
          </p:nvCxnSpPr>
          <p:spPr>
            <a:xfrm rot="5400000">
              <a:off x="6900968" y="5024213"/>
              <a:ext cx="927900" cy="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7327580" y="4631304"/>
              <a:ext cx="1316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Conc. </a:t>
              </a:r>
              <a:r>
                <a:rPr lang="en-US" dirty="0" err="1" smtClean="0"/>
                <a:t>NaOH</a:t>
              </a:r>
              <a:endParaRPr lang="en-US" dirty="0"/>
            </a:p>
          </p:txBody>
        </p:sp>
        <p:grpSp>
          <p:nvGrpSpPr>
            <p:cNvPr id="20" name="Group 19"/>
            <p:cNvGrpSpPr/>
            <p:nvPr/>
          </p:nvGrpSpPr>
          <p:grpSpPr>
            <a:xfrm>
              <a:off x="7365315" y="4917056"/>
              <a:ext cx="601447" cy="483690"/>
              <a:chOff x="4929190" y="4059800"/>
              <a:chExt cx="601447" cy="483690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4929190" y="4143380"/>
                <a:ext cx="60144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H</a:t>
                </a:r>
                <a:r>
                  <a:rPr lang="en-US" sz="2000" baseline="-25000" dirty="0" smtClean="0"/>
                  <a:t>3</a:t>
                </a:r>
                <a:r>
                  <a:rPr lang="en-US" sz="2000" dirty="0" smtClean="0"/>
                  <a:t>O</a:t>
                </a:r>
                <a:endParaRPr lang="en-US" sz="2000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000628" y="4059800"/>
                <a:ext cx="277640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baseline="30000" dirty="0" smtClean="0"/>
                  <a:t>+</a:t>
                </a:r>
                <a:endParaRPr lang="en-US" sz="2200" dirty="0"/>
              </a:p>
            </p:txBody>
          </p:sp>
        </p:grpSp>
      </p:grpSp>
      <p:sp>
        <p:nvSpPr>
          <p:cNvPr id="28" name="TextBox 2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600" b="1" kern="0" dirty="0" smtClean="0">
                <a:solidFill>
                  <a:srgbClr val="002060"/>
                </a:solidFill>
              </a:rPr>
              <a:t>Chemical Properties</a:t>
            </a:r>
            <a:endParaRPr lang="en-US" sz="2600" b="1" kern="0" dirty="0">
              <a:solidFill>
                <a:srgbClr val="00206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0" y="571480"/>
            <a:ext cx="9144000" cy="44627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300" b="1" kern="0" dirty="0" smtClean="0">
                <a:solidFill>
                  <a:srgbClr val="002060"/>
                </a:solidFill>
              </a:rPr>
              <a:t>1) Synthesis of </a:t>
            </a:r>
            <a:r>
              <a:rPr lang="en-US" sz="2300" b="1" kern="0" dirty="0" err="1" smtClean="0">
                <a:solidFill>
                  <a:srgbClr val="002060"/>
                </a:solidFill>
              </a:rPr>
              <a:t>Monocarboxylic</a:t>
            </a:r>
            <a:r>
              <a:rPr lang="en-US" sz="2300" b="1" kern="0" dirty="0" smtClean="0">
                <a:solidFill>
                  <a:srgbClr val="002060"/>
                </a:solidFill>
              </a:rPr>
              <a:t> acid</a:t>
            </a:r>
            <a:endParaRPr lang="en-US" sz="2300" b="1" kern="0" dirty="0">
              <a:solidFill>
                <a:srgbClr val="00206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1159361"/>
            <a:ext cx="9144000" cy="7694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200" b="1" kern="0" dirty="0" smtClean="0">
                <a:solidFill>
                  <a:srgbClr val="FFFF00"/>
                </a:solidFill>
              </a:rPr>
              <a:t>Acidic hydrolysis of </a:t>
            </a:r>
            <a:r>
              <a:rPr lang="en-US" sz="2200" b="1" kern="0" dirty="0" err="1" smtClean="0">
                <a:solidFill>
                  <a:srgbClr val="FFFF00"/>
                </a:solidFill>
              </a:rPr>
              <a:t>monoalkyl</a:t>
            </a:r>
            <a:r>
              <a:rPr lang="en-US" sz="2200" b="1" kern="0" dirty="0" smtClean="0">
                <a:solidFill>
                  <a:srgbClr val="FFFF00"/>
                </a:solidFill>
              </a:rPr>
              <a:t> derivative of acetoacetic ester produces </a:t>
            </a:r>
            <a:r>
              <a:rPr lang="en-US" sz="2200" b="1" kern="0" dirty="0" err="1" smtClean="0">
                <a:solidFill>
                  <a:srgbClr val="FFFF00"/>
                </a:solidFill>
              </a:rPr>
              <a:t>monoalkyl</a:t>
            </a:r>
            <a:r>
              <a:rPr lang="en-US" sz="2200" b="1" kern="0" dirty="0" smtClean="0">
                <a:solidFill>
                  <a:srgbClr val="FFFF00"/>
                </a:solidFill>
              </a:rPr>
              <a:t> acetic acid</a:t>
            </a:r>
            <a:endParaRPr lang="en-US" sz="2200" b="1" kern="0" dirty="0">
              <a:solidFill>
                <a:srgbClr val="FFFF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365315" y="5643578"/>
            <a:ext cx="18220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H</a:t>
            </a:r>
            <a:r>
              <a:rPr lang="en-US" sz="2200" baseline="-25000" dirty="0" smtClean="0"/>
              <a:t>7</a:t>
            </a:r>
            <a:r>
              <a:rPr lang="en-US" sz="2200" dirty="0" smtClean="0"/>
              <a:t>CH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COOH</a:t>
            </a:r>
            <a:endParaRPr lang="en-US" sz="2200" dirty="0"/>
          </a:p>
        </p:txBody>
      </p:sp>
      <p:sp>
        <p:nvSpPr>
          <p:cNvPr id="23" name="TextBox 22"/>
          <p:cNvSpPr txBox="1"/>
          <p:nvPr/>
        </p:nvSpPr>
        <p:spPr>
          <a:xfrm>
            <a:off x="5857884" y="5643578"/>
            <a:ext cx="13058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CH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COOH</a:t>
            </a:r>
            <a:endParaRPr lang="en-US" sz="2200" dirty="0"/>
          </a:p>
        </p:txBody>
      </p:sp>
      <p:sp>
        <p:nvSpPr>
          <p:cNvPr id="24" name="TextBox 23"/>
          <p:cNvSpPr txBox="1"/>
          <p:nvPr/>
        </p:nvSpPr>
        <p:spPr>
          <a:xfrm>
            <a:off x="4293481" y="5643578"/>
            <a:ext cx="106471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H</a:t>
            </a:r>
            <a:r>
              <a:rPr lang="en-US" sz="2200" baseline="-25000" dirty="0" smtClean="0"/>
              <a:t>5</a:t>
            </a:r>
            <a:r>
              <a:rPr lang="en-US" sz="2200" dirty="0" smtClean="0"/>
              <a:t>OH</a:t>
            </a:r>
            <a:endParaRPr lang="en-US" sz="2200" dirty="0"/>
          </a:p>
        </p:txBody>
      </p:sp>
      <p:graphicFrame>
        <p:nvGraphicFramePr>
          <p:cNvPr id="144390" name="Object 6"/>
          <p:cNvGraphicFramePr>
            <a:graphicFrameLocks noChangeAspect="1"/>
          </p:cNvGraphicFramePr>
          <p:nvPr/>
        </p:nvGraphicFramePr>
        <p:xfrm>
          <a:off x="5500696" y="5727158"/>
          <a:ext cx="214312" cy="214312"/>
        </p:xfrm>
        <a:graphic>
          <a:graphicData uri="http://schemas.openxmlformats.org/presentationml/2006/ole">
            <p:oleObj spid="_x0000_s144390" name="CS ChemDraw Drawing" r:id="rId4" imgW="116280" imgH="116280" progId="ChemDraw.Document.6.0">
              <p:embed/>
            </p:oleObj>
          </a:graphicData>
        </a:graphic>
      </p:graphicFrame>
      <p:graphicFrame>
        <p:nvGraphicFramePr>
          <p:cNvPr id="144391" name="Object 7"/>
          <p:cNvGraphicFramePr>
            <a:graphicFrameLocks noChangeAspect="1"/>
          </p:cNvGraphicFramePr>
          <p:nvPr/>
        </p:nvGraphicFramePr>
        <p:xfrm>
          <a:off x="7143768" y="5727158"/>
          <a:ext cx="214312" cy="214312"/>
        </p:xfrm>
        <a:graphic>
          <a:graphicData uri="http://schemas.openxmlformats.org/presentationml/2006/ole">
            <p:oleObj spid="_x0000_s144391" name="CS ChemDraw Drawing" r:id="rId5" imgW="116280" imgH="116280" progId="ChemDraw.Document.6.0">
              <p:embed/>
            </p:oleObj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3690933" y="3283865"/>
            <a:ext cx="95250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H</a:t>
            </a:r>
            <a:r>
              <a:rPr lang="en-US" sz="2200" baseline="-25000" dirty="0" smtClean="0"/>
              <a:t>7</a:t>
            </a:r>
            <a:r>
              <a:rPr lang="en-US" sz="2200" dirty="0" smtClean="0"/>
              <a:t>Br</a:t>
            </a:r>
            <a:endParaRPr lang="en-US" sz="22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4786314" y="3143248"/>
            <a:ext cx="1071570" cy="369332"/>
            <a:chOff x="4357686" y="3559734"/>
            <a:chExt cx="1071570" cy="369332"/>
          </a:xfrm>
        </p:grpSpPr>
        <p:sp>
          <p:nvSpPr>
            <p:cNvPr id="8" name="TextBox 7"/>
            <p:cNvSpPr txBox="1"/>
            <p:nvPr/>
          </p:nvSpPr>
          <p:spPr>
            <a:xfrm>
              <a:off x="4364919" y="3559734"/>
              <a:ext cx="10214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/>
                <a:t>H</a:t>
              </a:r>
              <a:r>
                <a:rPr lang="en-US" baseline="-25000" dirty="0" smtClean="0"/>
                <a:t>5</a:t>
              </a:r>
              <a:r>
                <a:rPr lang="en-US" dirty="0" smtClean="0"/>
                <a:t>ONa</a:t>
              </a:r>
              <a:endParaRPr lang="en-US" dirty="0"/>
            </a:p>
          </p:txBody>
        </p:sp>
        <p:cxnSp>
          <p:nvCxnSpPr>
            <p:cNvPr id="32" name="Straight Arrow Connector 31"/>
            <p:cNvCxnSpPr/>
            <p:nvPr/>
          </p:nvCxnSpPr>
          <p:spPr>
            <a:xfrm>
              <a:off x="4357686" y="3915336"/>
              <a:ext cx="107157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graphicFrame>
        <p:nvGraphicFramePr>
          <p:cNvPr id="144392" name="Object 8"/>
          <p:cNvGraphicFramePr>
            <a:graphicFrameLocks noChangeAspect="1"/>
          </p:cNvGraphicFramePr>
          <p:nvPr/>
        </p:nvGraphicFramePr>
        <p:xfrm>
          <a:off x="3500431" y="3429002"/>
          <a:ext cx="214313" cy="214312"/>
        </p:xfrm>
        <a:graphic>
          <a:graphicData uri="http://schemas.openxmlformats.org/presentationml/2006/ole">
            <p:oleObj spid="_x0000_s144392" name="CS ChemDraw Drawing" r:id="rId6" imgW="131760" imgH="131400" progId="ChemDraw.Document.6.0">
              <p:embed/>
            </p:oleObj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5593238" y="6072206"/>
            <a:ext cx="1208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Acetic acid</a:t>
            </a:r>
            <a:endParaRPr lang="en-US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7675328" y="6000768"/>
            <a:ext cx="1492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N-</a:t>
            </a:r>
            <a:r>
              <a:rPr lang="en-US" b="1" dirty="0" err="1" smtClean="0"/>
              <a:t>Valeric</a:t>
            </a:r>
            <a:r>
              <a:rPr lang="en-US" b="1" dirty="0" smtClean="0"/>
              <a:t> acid</a:t>
            </a:r>
            <a:endParaRPr lang="en-US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7645537" y="6357958"/>
            <a:ext cx="1450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Pentanic</a:t>
            </a:r>
            <a:r>
              <a:rPr lang="en-US" b="1" dirty="0" smtClean="0"/>
              <a:t> acid</a:t>
            </a:r>
            <a:endParaRPr lang="en-US" b="1" dirty="0"/>
          </a:p>
        </p:txBody>
      </p:sp>
      <p:graphicFrame>
        <p:nvGraphicFramePr>
          <p:cNvPr id="144395" name="Object 11"/>
          <p:cNvGraphicFramePr>
            <a:graphicFrameLocks noChangeAspect="1"/>
          </p:cNvGraphicFramePr>
          <p:nvPr/>
        </p:nvGraphicFramePr>
        <p:xfrm>
          <a:off x="285720" y="3873544"/>
          <a:ext cx="3000396" cy="984216"/>
        </p:xfrm>
        <a:graphic>
          <a:graphicData uri="http://schemas.openxmlformats.org/presentationml/2006/ole">
            <p:oleObj spid="_x0000_s144395" name="CS ChemDraw Drawing" r:id="rId7" imgW="1794960" imgH="588960" progId="ChemDraw.Document.6.0">
              <p:embed/>
            </p:oleObj>
          </a:graphicData>
        </a:graphic>
      </p:graphicFrame>
      <p:graphicFrame>
        <p:nvGraphicFramePr>
          <p:cNvPr id="144396" name="Object 12"/>
          <p:cNvGraphicFramePr>
            <a:graphicFrameLocks noChangeAspect="1"/>
          </p:cNvGraphicFramePr>
          <p:nvPr/>
        </p:nvGraphicFramePr>
        <p:xfrm>
          <a:off x="-32" y="2928934"/>
          <a:ext cx="3438145" cy="857256"/>
        </p:xfrm>
        <a:graphic>
          <a:graphicData uri="http://schemas.openxmlformats.org/presentationml/2006/ole">
            <p:oleObj spid="_x0000_s144396" name="CS ChemDraw Drawing" r:id="rId8" imgW="1794960" imgH="447120" progId="ChemDraw.Document.6.0">
              <p:embed/>
            </p:oleObj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857224" y="4929198"/>
            <a:ext cx="10823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</a:t>
            </a:r>
            <a:r>
              <a:rPr lang="en-US" sz="2200" baseline="-25000" dirty="0" smtClean="0"/>
              <a:t>3</a:t>
            </a:r>
            <a:r>
              <a:rPr lang="en-US" sz="2200" dirty="0" smtClean="0"/>
              <a:t>H</a:t>
            </a:r>
            <a:r>
              <a:rPr lang="en-US" sz="2200" baseline="-25000" dirty="0" smtClean="0"/>
              <a:t>7   </a:t>
            </a:r>
            <a:r>
              <a:rPr lang="en-US" sz="2200" dirty="0" smtClean="0"/>
              <a:t>Br</a:t>
            </a:r>
            <a:endParaRPr lang="en-US" sz="2200" dirty="0"/>
          </a:p>
        </p:txBody>
      </p:sp>
      <p:grpSp>
        <p:nvGrpSpPr>
          <p:cNvPr id="38" name="Group 37"/>
          <p:cNvGrpSpPr/>
          <p:nvPr/>
        </p:nvGrpSpPr>
        <p:grpSpPr>
          <a:xfrm>
            <a:off x="1500166" y="4557723"/>
            <a:ext cx="428628" cy="800103"/>
            <a:chOff x="1500166" y="4557723"/>
            <a:chExt cx="428628" cy="800103"/>
          </a:xfrm>
        </p:grpSpPr>
        <p:graphicFrame>
          <p:nvGraphicFramePr>
            <p:cNvPr id="144399" name="Object 15"/>
            <p:cNvGraphicFramePr>
              <a:graphicFrameLocks noChangeAspect="1"/>
            </p:cNvGraphicFramePr>
            <p:nvPr/>
          </p:nvGraphicFramePr>
          <p:xfrm>
            <a:off x="1500166" y="4557723"/>
            <a:ext cx="58737" cy="800103"/>
          </p:xfrm>
          <a:graphic>
            <a:graphicData uri="http://schemas.openxmlformats.org/presentationml/2006/ole">
              <p:oleObj spid="_x0000_s144399" name="CS ChemDraw Drawing" r:id="rId9" imgW="58680" imgH="599760" progId="ChemDraw.Document.6.0">
                <p:embed/>
              </p:oleObj>
            </a:graphicData>
          </a:graphic>
        </p:graphicFrame>
        <p:graphicFrame>
          <p:nvGraphicFramePr>
            <p:cNvPr id="144400" name="Object 16"/>
            <p:cNvGraphicFramePr>
              <a:graphicFrameLocks noChangeAspect="1"/>
            </p:cNvGraphicFramePr>
            <p:nvPr/>
          </p:nvGraphicFramePr>
          <p:xfrm>
            <a:off x="1870057" y="4557726"/>
            <a:ext cx="58737" cy="800100"/>
          </p:xfrm>
          <a:graphic>
            <a:graphicData uri="http://schemas.openxmlformats.org/presentationml/2006/ole">
              <p:oleObj spid="_x0000_s144400" name="CS ChemDraw Drawing" r:id="rId10" imgW="58680" imgH="599760" progId="ChemDraw.Document.6.0">
                <p:embed/>
              </p:oleObj>
            </a:graphicData>
          </a:graphic>
        </p:graphicFrame>
        <p:graphicFrame>
          <p:nvGraphicFramePr>
            <p:cNvPr id="144401" name="Object 17"/>
            <p:cNvGraphicFramePr>
              <a:graphicFrameLocks noChangeAspect="1"/>
            </p:cNvGraphicFramePr>
            <p:nvPr/>
          </p:nvGraphicFramePr>
          <p:xfrm>
            <a:off x="1525567" y="5299089"/>
            <a:ext cx="403227" cy="58737"/>
          </p:xfrm>
          <a:graphic>
            <a:graphicData uri="http://schemas.openxmlformats.org/presentationml/2006/ole">
              <p:oleObj spid="_x0000_s144401" name="CS ChemDraw Drawing" r:id="rId11" imgW="234000" imgH="59040" progId="ChemDraw.Document.6.0">
                <p:embed/>
              </p:oleObj>
            </a:graphicData>
          </a:graphic>
        </p:graphicFrame>
        <p:graphicFrame>
          <p:nvGraphicFramePr>
            <p:cNvPr id="144402" name="Object 18"/>
            <p:cNvGraphicFramePr>
              <a:graphicFrameLocks noChangeAspect="1"/>
            </p:cNvGraphicFramePr>
            <p:nvPr/>
          </p:nvGraphicFramePr>
          <p:xfrm>
            <a:off x="1525569" y="4572008"/>
            <a:ext cx="403225" cy="58738"/>
          </p:xfrm>
          <a:graphic>
            <a:graphicData uri="http://schemas.openxmlformats.org/presentationml/2006/ole">
              <p:oleObj spid="_x0000_s144402" name="CS ChemDraw Drawing" r:id="rId12" imgW="234000" imgH="59040" progId="ChemDraw.Document.6.0">
                <p:embed/>
              </p:oleObj>
            </a:graphicData>
          </a:graphic>
        </p:graphicFrame>
      </p:grpSp>
      <p:sp>
        <p:nvSpPr>
          <p:cNvPr id="42" name="TextBox 41"/>
          <p:cNvSpPr txBox="1"/>
          <p:nvPr/>
        </p:nvSpPr>
        <p:spPr>
          <a:xfrm>
            <a:off x="6715140" y="2428868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OH---------H</a:t>
            </a:r>
            <a:endParaRPr lang="en-US" dirty="0"/>
          </a:p>
        </p:txBody>
      </p:sp>
      <p:sp>
        <p:nvSpPr>
          <p:cNvPr id="46" name="Freeform 45"/>
          <p:cNvSpPr/>
          <p:nvPr/>
        </p:nvSpPr>
        <p:spPr>
          <a:xfrm>
            <a:off x="5857884" y="2285991"/>
            <a:ext cx="1928826" cy="1643075"/>
          </a:xfrm>
          <a:custGeom>
            <a:avLst/>
            <a:gdLst>
              <a:gd name="connsiteX0" fmla="*/ 1512794 w 2404782"/>
              <a:gd name="connsiteY0" fmla="*/ 342900 h 2173941"/>
              <a:gd name="connsiteX1" fmla="*/ 2252382 w 2404782"/>
              <a:gd name="connsiteY1" fmla="*/ 302559 h 2173941"/>
              <a:gd name="connsiteX2" fmla="*/ 598394 w 2404782"/>
              <a:gd name="connsiteY2" fmla="*/ 2158253 h 2173941"/>
              <a:gd name="connsiteX3" fmla="*/ 168088 w 2404782"/>
              <a:gd name="connsiteY3" fmla="*/ 396689 h 2173941"/>
              <a:gd name="connsiteX4" fmla="*/ 1606923 w 2404782"/>
              <a:gd name="connsiteY4" fmla="*/ 302559 h 2173941"/>
              <a:gd name="connsiteX5" fmla="*/ 1606923 w 2404782"/>
              <a:gd name="connsiteY5" fmla="*/ 302559 h 2173941"/>
              <a:gd name="connsiteX6" fmla="*/ 1620371 w 2404782"/>
              <a:gd name="connsiteY6" fmla="*/ 289112 h 217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04782" h="2173941">
                <a:moveTo>
                  <a:pt x="1512794" y="342900"/>
                </a:moveTo>
                <a:cubicBezTo>
                  <a:pt x="1958788" y="171450"/>
                  <a:pt x="2404782" y="0"/>
                  <a:pt x="2252382" y="302559"/>
                </a:cubicBezTo>
                <a:cubicBezTo>
                  <a:pt x="2099982" y="605118"/>
                  <a:pt x="945776" y="2142565"/>
                  <a:pt x="598394" y="2158253"/>
                </a:cubicBezTo>
                <a:cubicBezTo>
                  <a:pt x="251012" y="2173941"/>
                  <a:pt x="0" y="705971"/>
                  <a:pt x="168088" y="396689"/>
                </a:cubicBezTo>
                <a:cubicBezTo>
                  <a:pt x="336176" y="87407"/>
                  <a:pt x="1606923" y="302559"/>
                  <a:pt x="1606923" y="302559"/>
                </a:cubicBezTo>
                <a:lnTo>
                  <a:pt x="1606923" y="302559"/>
                </a:lnTo>
                <a:lnTo>
                  <a:pt x="1620371" y="28911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>
          <a:xfrm>
            <a:off x="7929586" y="2571744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H------OH</a:t>
            </a:r>
            <a:endParaRPr lang="en-US" dirty="0"/>
          </a:p>
        </p:txBody>
      </p:sp>
      <p:sp>
        <p:nvSpPr>
          <p:cNvPr id="51" name="Freeform 50"/>
          <p:cNvSpPr/>
          <p:nvPr/>
        </p:nvSpPr>
        <p:spPr>
          <a:xfrm>
            <a:off x="8429652" y="2357431"/>
            <a:ext cx="928694" cy="1571636"/>
          </a:xfrm>
          <a:custGeom>
            <a:avLst/>
            <a:gdLst>
              <a:gd name="connsiteX0" fmla="*/ 1512794 w 2404782"/>
              <a:gd name="connsiteY0" fmla="*/ 342900 h 2173941"/>
              <a:gd name="connsiteX1" fmla="*/ 2252382 w 2404782"/>
              <a:gd name="connsiteY1" fmla="*/ 302559 h 2173941"/>
              <a:gd name="connsiteX2" fmla="*/ 598394 w 2404782"/>
              <a:gd name="connsiteY2" fmla="*/ 2158253 h 2173941"/>
              <a:gd name="connsiteX3" fmla="*/ 168088 w 2404782"/>
              <a:gd name="connsiteY3" fmla="*/ 396689 h 2173941"/>
              <a:gd name="connsiteX4" fmla="*/ 1606923 w 2404782"/>
              <a:gd name="connsiteY4" fmla="*/ 302559 h 2173941"/>
              <a:gd name="connsiteX5" fmla="*/ 1606923 w 2404782"/>
              <a:gd name="connsiteY5" fmla="*/ 302559 h 2173941"/>
              <a:gd name="connsiteX6" fmla="*/ 1620371 w 2404782"/>
              <a:gd name="connsiteY6" fmla="*/ 289112 h 21739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04782" h="2173941">
                <a:moveTo>
                  <a:pt x="1512794" y="342900"/>
                </a:moveTo>
                <a:cubicBezTo>
                  <a:pt x="1958788" y="171450"/>
                  <a:pt x="2404782" y="0"/>
                  <a:pt x="2252382" y="302559"/>
                </a:cubicBezTo>
                <a:cubicBezTo>
                  <a:pt x="2099982" y="605118"/>
                  <a:pt x="945776" y="2142565"/>
                  <a:pt x="598394" y="2158253"/>
                </a:cubicBezTo>
                <a:cubicBezTo>
                  <a:pt x="251012" y="2173941"/>
                  <a:pt x="0" y="705971"/>
                  <a:pt x="168088" y="396689"/>
                </a:cubicBezTo>
                <a:cubicBezTo>
                  <a:pt x="336176" y="87407"/>
                  <a:pt x="1606923" y="302559"/>
                  <a:pt x="1606923" y="302559"/>
                </a:cubicBezTo>
                <a:lnTo>
                  <a:pt x="1606923" y="302559"/>
                </a:lnTo>
                <a:lnTo>
                  <a:pt x="1620371" y="28911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>
          <a:xfrm>
            <a:off x="7019365" y="2102223"/>
            <a:ext cx="1513075" cy="2120153"/>
          </a:xfrm>
          <a:custGeom>
            <a:avLst/>
            <a:gdLst>
              <a:gd name="connsiteX0" fmla="*/ 820270 w 1382805"/>
              <a:gd name="connsiteY0" fmla="*/ 2093259 h 2120153"/>
              <a:gd name="connsiteX1" fmla="*/ 0 w 1382805"/>
              <a:gd name="connsiteY1" fmla="*/ 1931895 h 2120153"/>
              <a:gd name="connsiteX2" fmla="*/ 820270 w 1382805"/>
              <a:gd name="connsiteY2" fmla="*/ 197224 h 2120153"/>
              <a:gd name="connsiteX3" fmla="*/ 1290917 w 1382805"/>
              <a:gd name="connsiteY3" fmla="*/ 748553 h 2120153"/>
              <a:gd name="connsiteX4" fmla="*/ 1290917 w 1382805"/>
              <a:gd name="connsiteY4" fmla="*/ 762001 h 2120153"/>
              <a:gd name="connsiteX5" fmla="*/ 739588 w 1382805"/>
              <a:gd name="connsiteY5" fmla="*/ 2120153 h 2120153"/>
              <a:gd name="connsiteX6" fmla="*/ 739588 w 1382805"/>
              <a:gd name="connsiteY6" fmla="*/ 2120153 h 212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2805" h="2120153">
                <a:moveTo>
                  <a:pt x="820270" y="2093259"/>
                </a:moveTo>
                <a:lnTo>
                  <a:pt x="0" y="1931895"/>
                </a:lnTo>
                <a:cubicBezTo>
                  <a:pt x="0" y="1615889"/>
                  <a:pt x="605117" y="394448"/>
                  <a:pt x="820270" y="197224"/>
                </a:cubicBezTo>
                <a:cubicBezTo>
                  <a:pt x="1035423" y="0"/>
                  <a:pt x="1212476" y="654424"/>
                  <a:pt x="1290917" y="748553"/>
                </a:cubicBezTo>
                <a:cubicBezTo>
                  <a:pt x="1369358" y="842682"/>
                  <a:pt x="1382805" y="533401"/>
                  <a:pt x="1290917" y="762001"/>
                </a:cubicBezTo>
                <a:cubicBezTo>
                  <a:pt x="1199029" y="990601"/>
                  <a:pt x="739588" y="2120153"/>
                  <a:pt x="739588" y="2120153"/>
                </a:cubicBezTo>
                <a:lnTo>
                  <a:pt x="739588" y="212015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4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4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4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 animBg="1"/>
      <p:bldP spid="29" grpId="0" build="p" animBg="1"/>
      <p:bldP spid="30" grpId="0" build="p" animBg="1"/>
      <p:bldP spid="22" grpId="0" build="p"/>
      <p:bldP spid="23" grpId="0" build="p"/>
      <p:bldP spid="24" grpId="0" build="p"/>
      <p:bldP spid="27" grpId="0" build="p"/>
      <p:bldP spid="35" grpId="0" build="p"/>
      <p:bldP spid="36" grpId="0" build="p"/>
      <p:bldP spid="37" grpId="0" build="p"/>
      <p:bldP spid="31" grpId="0" build="p"/>
      <p:bldP spid="42" grpId="0" build="p"/>
      <p:bldP spid="46" grpId="0" animBg="1"/>
      <p:bldP spid="47" grpId="0" build="p"/>
      <p:bldP spid="51" grpId="0" animBg="1"/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Arrow Connector 3"/>
          <p:cNvCxnSpPr/>
          <p:nvPr/>
        </p:nvCxnSpPr>
        <p:spPr>
          <a:xfrm>
            <a:off x="3214678" y="2559602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14678" y="2202412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5</a:t>
            </a:r>
            <a:r>
              <a:rPr lang="en-US" dirty="0" smtClean="0"/>
              <a:t>ONa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6787769" y="3999313"/>
            <a:ext cx="8564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15206" y="3714752"/>
            <a:ext cx="1706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ClCH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COOC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graphicFrame>
        <p:nvGraphicFramePr>
          <p:cNvPr id="158724" name="Object 4"/>
          <p:cNvGraphicFramePr>
            <a:graphicFrameLocks noChangeAspect="1"/>
          </p:cNvGraphicFramePr>
          <p:nvPr/>
        </p:nvGraphicFramePr>
        <p:xfrm>
          <a:off x="6198436" y="5172131"/>
          <a:ext cx="2945564" cy="1130305"/>
        </p:xfrm>
        <a:graphic>
          <a:graphicData uri="http://schemas.openxmlformats.org/presentationml/2006/ole">
            <p:oleObj spid="_x0000_s158724" name="CS ChemDraw Drawing" r:id="rId3" imgW="1794960" imgH="688320" progId="ChemDraw.Document.6.0">
              <p:embed/>
            </p:oleObj>
          </a:graphicData>
        </a:graphic>
      </p:graphicFrame>
      <p:grpSp>
        <p:nvGrpSpPr>
          <p:cNvPr id="30" name="Group 29"/>
          <p:cNvGrpSpPr/>
          <p:nvPr/>
        </p:nvGrpSpPr>
        <p:grpSpPr>
          <a:xfrm>
            <a:off x="4714876" y="5504476"/>
            <a:ext cx="1357322" cy="595788"/>
            <a:chOff x="4714876" y="4917056"/>
            <a:chExt cx="1357322" cy="595788"/>
          </a:xfrm>
        </p:grpSpPr>
        <p:cxnSp>
          <p:nvCxnSpPr>
            <p:cNvPr id="18" name="Straight Arrow Connector 17"/>
            <p:cNvCxnSpPr/>
            <p:nvPr/>
          </p:nvCxnSpPr>
          <p:spPr>
            <a:xfrm rot="10800000">
              <a:off x="4714876" y="5214950"/>
              <a:ext cx="1357322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4929190" y="5143512"/>
              <a:ext cx="5597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H</a:t>
              </a:r>
              <a:r>
                <a:rPr lang="en-US" baseline="-25000" dirty="0" smtClean="0"/>
                <a:t>2</a:t>
              </a:r>
              <a:r>
                <a:rPr lang="en-US" dirty="0" smtClean="0"/>
                <a:t>O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55812" y="4917056"/>
              <a:ext cx="1316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Conc. </a:t>
              </a:r>
              <a:r>
                <a:rPr lang="en-US" dirty="0" err="1" smtClean="0"/>
                <a:t>NaOH</a:t>
              </a:r>
              <a:endParaRPr lang="en-US" dirty="0"/>
            </a:p>
          </p:txBody>
        </p:sp>
      </p:grpSp>
      <p:graphicFrame>
        <p:nvGraphicFramePr>
          <p:cNvPr id="158726" name="Object 6"/>
          <p:cNvGraphicFramePr>
            <a:graphicFrameLocks noChangeAspect="1"/>
          </p:cNvGraphicFramePr>
          <p:nvPr/>
        </p:nvGraphicFramePr>
        <p:xfrm>
          <a:off x="2797173" y="5445186"/>
          <a:ext cx="1560513" cy="857250"/>
        </p:xfrm>
        <a:graphic>
          <a:graphicData uri="http://schemas.openxmlformats.org/presentationml/2006/ole">
            <p:oleObj spid="_x0000_s158726" name="CS ChemDraw Drawing" r:id="rId4" imgW="1091880" imgH="599400" progId="ChemDraw.Document.6.0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071538" y="5659494"/>
            <a:ext cx="1201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CH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COOH</a:t>
            </a:r>
            <a:endParaRPr lang="en-US" sz="2000" dirty="0"/>
          </a:p>
        </p:txBody>
      </p:sp>
      <p:sp>
        <p:nvSpPr>
          <p:cNvPr id="24" name="TextBox 23"/>
          <p:cNvSpPr txBox="1"/>
          <p:nvPr/>
        </p:nvSpPr>
        <p:spPr>
          <a:xfrm>
            <a:off x="-67821" y="5659494"/>
            <a:ext cx="1067921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900" dirty="0" smtClean="0"/>
              <a:t>2C</a:t>
            </a:r>
            <a:r>
              <a:rPr lang="en-US" sz="1900" baseline="-25000" dirty="0" smtClean="0"/>
              <a:t>2</a:t>
            </a:r>
            <a:r>
              <a:rPr lang="en-US" sz="1900" dirty="0" smtClean="0"/>
              <a:t>H</a:t>
            </a:r>
            <a:r>
              <a:rPr lang="en-US" sz="1900" baseline="-25000" dirty="0" smtClean="0"/>
              <a:t>5</a:t>
            </a:r>
            <a:r>
              <a:rPr lang="en-US" sz="1900" dirty="0" smtClean="0"/>
              <a:t>OH</a:t>
            </a:r>
            <a:endParaRPr lang="en-US" sz="1900" dirty="0"/>
          </a:p>
        </p:txBody>
      </p:sp>
      <p:sp>
        <p:nvSpPr>
          <p:cNvPr id="26" name="TextBox 25"/>
          <p:cNvSpPr txBox="1"/>
          <p:nvPr/>
        </p:nvSpPr>
        <p:spPr>
          <a:xfrm>
            <a:off x="0" y="-24"/>
            <a:ext cx="9144000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2) Synthesis of dicarboxylic acid</a:t>
            </a:r>
            <a:endParaRPr lang="en-US" sz="2200" b="1" kern="0" dirty="0">
              <a:solidFill>
                <a:srgbClr val="00206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0" y="516419"/>
            <a:ext cx="9144000" cy="76944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Reaction of sodium salt of acetoacetic ester with halogen derivative of an ester followed by acid hydrolysis produces dicarboxylic acid</a:t>
            </a:r>
            <a:endParaRPr lang="en-US" sz="2200" b="1" kern="0" dirty="0">
              <a:solidFill>
                <a:srgbClr val="002060"/>
              </a:solidFill>
            </a:endParaRPr>
          </a:p>
        </p:txBody>
      </p:sp>
      <p:graphicFrame>
        <p:nvGraphicFramePr>
          <p:cNvPr id="158727" name="Object 7"/>
          <p:cNvGraphicFramePr>
            <a:graphicFrameLocks noChangeAspect="1"/>
          </p:cNvGraphicFramePr>
          <p:nvPr/>
        </p:nvGraphicFramePr>
        <p:xfrm>
          <a:off x="928662" y="5802372"/>
          <a:ext cx="214312" cy="214312"/>
        </p:xfrm>
        <a:graphic>
          <a:graphicData uri="http://schemas.openxmlformats.org/presentationml/2006/ole">
            <p:oleObj spid="_x0000_s158727" name="CS ChemDraw Drawing" r:id="rId5" imgW="116280" imgH="116280" progId="ChemDraw.Document.6.0">
              <p:embed/>
            </p:oleObj>
          </a:graphicData>
        </a:graphic>
      </p:graphicFrame>
      <p:graphicFrame>
        <p:nvGraphicFramePr>
          <p:cNvPr id="158728" name="Object 8"/>
          <p:cNvGraphicFramePr>
            <a:graphicFrameLocks noChangeAspect="1"/>
          </p:cNvGraphicFramePr>
          <p:nvPr/>
        </p:nvGraphicFramePr>
        <p:xfrm>
          <a:off x="2428862" y="5730932"/>
          <a:ext cx="214312" cy="214312"/>
        </p:xfrm>
        <a:graphic>
          <a:graphicData uri="http://schemas.openxmlformats.org/presentationml/2006/ole">
            <p:oleObj spid="_x0000_s158728" name="CS ChemDraw Drawing" r:id="rId6" imgW="116280" imgH="116280" progId="ChemDraw.Document.6.0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00034" y="2916792"/>
            <a:ext cx="1942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Ethyl acetoacetate</a:t>
            </a:r>
            <a:endParaRPr lang="en-US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2764678" y="6373874"/>
            <a:ext cx="15215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Succinic acid</a:t>
            </a:r>
            <a:endParaRPr lang="en-US" sz="2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357686" y="2786058"/>
            <a:ext cx="1301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Sodium salt</a:t>
            </a:r>
            <a:endParaRPr lang="en-US" b="1" dirty="0"/>
          </a:p>
        </p:txBody>
      </p:sp>
      <p:graphicFrame>
        <p:nvGraphicFramePr>
          <p:cNvPr id="158729" name="Object 9"/>
          <p:cNvGraphicFramePr>
            <a:graphicFrameLocks noChangeAspect="1"/>
          </p:cNvGraphicFramePr>
          <p:nvPr/>
        </p:nvGraphicFramePr>
        <p:xfrm>
          <a:off x="0" y="1988104"/>
          <a:ext cx="3151188" cy="785812"/>
        </p:xfrm>
        <a:graphic>
          <a:graphicData uri="http://schemas.openxmlformats.org/presentationml/2006/ole">
            <p:oleObj spid="_x0000_s158729" name="CS ChemDraw Drawing" r:id="rId7" imgW="1794960" imgH="447120" progId="ChemDraw.Document.6.0">
              <p:embed/>
            </p:oleObj>
          </a:graphicData>
        </a:graphic>
      </p:graphicFrame>
      <p:graphicFrame>
        <p:nvGraphicFramePr>
          <p:cNvPr id="31" name="Object 11"/>
          <p:cNvGraphicFramePr>
            <a:graphicFrameLocks noChangeAspect="1"/>
          </p:cNvGraphicFramePr>
          <p:nvPr/>
        </p:nvGraphicFramePr>
        <p:xfrm>
          <a:off x="285720" y="3500438"/>
          <a:ext cx="3000396" cy="984216"/>
        </p:xfrm>
        <a:graphic>
          <a:graphicData uri="http://schemas.openxmlformats.org/presentationml/2006/ole">
            <p:oleObj spid="_x0000_s158730" name="CS ChemDraw Drawing" r:id="rId8" imgW="1794960" imgH="588960" progId="ChemDraw.Document.6.0">
              <p:embed/>
            </p:oleObj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219107" y="4681847"/>
            <a:ext cx="1643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H</a:t>
            </a:r>
            <a:r>
              <a:rPr lang="en-US" sz="2200" baseline="-25000" dirty="0" smtClean="0"/>
              <a:t>5</a:t>
            </a:r>
            <a:r>
              <a:rPr lang="en-US" sz="2200" dirty="0" smtClean="0"/>
              <a:t>O</a:t>
            </a:r>
            <a:r>
              <a:rPr lang="en-US" sz="3600" baseline="30000" dirty="0" smtClean="0"/>
              <a:t>-   </a:t>
            </a:r>
            <a:r>
              <a:rPr lang="en-US" sz="2200" dirty="0" smtClean="0"/>
              <a:t>Na</a:t>
            </a:r>
            <a:r>
              <a:rPr lang="en-US" sz="3200" baseline="30000" dirty="0" smtClean="0"/>
              <a:t>+</a:t>
            </a:r>
            <a:endParaRPr lang="en-US" sz="3200" baseline="30000" dirty="0"/>
          </a:p>
        </p:txBody>
      </p:sp>
      <p:grpSp>
        <p:nvGrpSpPr>
          <p:cNvPr id="34" name="Group 33"/>
          <p:cNvGrpSpPr/>
          <p:nvPr/>
        </p:nvGrpSpPr>
        <p:grpSpPr>
          <a:xfrm>
            <a:off x="1214414" y="4184617"/>
            <a:ext cx="1071570" cy="1030333"/>
            <a:chOff x="1500166" y="4557723"/>
            <a:chExt cx="428628" cy="800103"/>
          </a:xfrm>
        </p:grpSpPr>
        <p:graphicFrame>
          <p:nvGraphicFramePr>
            <p:cNvPr id="35" name="Object 15"/>
            <p:cNvGraphicFramePr>
              <a:graphicFrameLocks noChangeAspect="1"/>
            </p:cNvGraphicFramePr>
            <p:nvPr/>
          </p:nvGraphicFramePr>
          <p:xfrm>
            <a:off x="1500166" y="4557723"/>
            <a:ext cx="58737" cy="800103"/>
          </p:xfrm>
          <a:graphic>
            <a:graphicData uri="http://schemas.openxmlformats.org/presentationml/2006/ole">
              <p:oleObj spid="_x0000_s158731" name="CS ChemDraw Drawing" r:id="rId9" imgW="58680" imgH="599760" progId="ChemDraw.Document.6.0">
                <p:embed/>
              </p:oleObj>
            </a:graphicData>
          </a:graphic>
        </p:graphicFrame>
        <p:graphicFrame>
          <p:nvGraphicFramePr>
            <p:cNvPr id="36" name="Object 16"/>
            <p:cNvGraphicFramePr>
              <a:graphicFrameLocks noChangeAspect="1"/>
            </p:cNvGraphicFramePr>
            <p:nvPr/>
          </p:nvGraphicFramePr>
          <p:xfrm>
            <a:off x="1870057" y="4557726"/>
            <a:ext cx="58737" cy="800100"/>
          </p:xfrm>
          <a:graphic>
            <a:graphicData uri="http://schemas.openxmlformats.org/presentationml/2006/ole">
              <p:oleObj spid="_x0000_s158732" name="CS ChemDraw Drawing" r:id="rId10" imgW="58680" imgH="599760" progId="ChemDraw.Document.6.0">
                <p:embed/>
              </p:oleObj>
            </a:graphicData>
          </a:graphic>
        </p:graphicFrame>
        <p:graphicFrame>
          <p:nvGraphicFramePr>
            <p:cNvPr id="37" name="Object 17"/>
            <p:cNvGraphicFramePr>
              <a:graphicFrameLocks noChangeAspect="1"/>
            </p:cNvGraphicFramePr>
            <p:nvPr/>
          </p:nvGraphicFramePr>
          <p:xfrm>
            <a:off x="1525567" y="5299089"/>
            <a:ext cx="403227" cy="58737"/>
          </p:xfrm>
          <a:graphic>
            <a:graphicData uri="http://schemas.openxmlformats.org/presentationml/2006/ole">
              <p:oleObj spid="_x0000_s158733" name="CS ChemDraw Drawing" r:id="rId11" imgW="234000" imgH="59040" progId="ChemDraw.Document.6.0">
                <p:embed/>
              </p:oleObj>
            </a:graphicData>
          </a:graphic>
        </p:graphicFrame>
        <p:graphicFrame>
          <p:nvGraphicFramePr>
            <p:cNvPr id="38" name="Object 18"/>
            <p:cNvGraphicFramePr>
              <a:graphicFrameLocks noChangeAspect="1"/>
            </p:cNvGraphicFramePr>
            <p:nvPr/>
          </p:nvGraphicFramePr>
          <p:xfrm>
            <a:off x="1525569" y="4572008"/>
            <a:ext cx="403225" cy="58738"/>
          </p:xfrm>
          <a:graphic>
            <a:graphicData uri="http://schemas.openxmlformats.org/presentationml/2006/ole">
              <p:oleObj spid="_x0000_s158734" name="CS ChemDraw Drawing" r:id="rId12" imgW="234000" imgH="59040" progId="ChemDraw.Document.6.0">
                <p:embed/>
              </p:oleObj>
            </a:graphicData>
          </a:graphic>
        </p:graphicFrame>
      </p:grpSp>
      <p:sp>
        <p:nvSpPr>
          <p:cNvPr id="39" name="TextBox 38"/>
          <p:cNvSpPr txBox="1"/>
          <p:nvPr/>
        </p:nvSpPr>
        <p:spPr>
          <a:xfrm>
            <a:off x="8159467" y="2243072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OH</a:t>
            </a:r>
            <a:endParaRPr lang="en-US" sz="2000" dirty="0"/>
          </a:p>
        </p:txBody>
      </p:sp>
      <p:graphicFrame>
        <p:nvGraphicFramePr>
          <p:cNvPr id="158735" name="Object 15"/>
          <p:cNvGraphicFramePr>
            <a:graphicFrameLocks noChangeAspect="1"/>
          </p:cNvGraphicFramePr>
          <p:nvPr/>
        </p:nvGraphicFramePr>
        <p:xfrm>
          <a:off x="7929586" y="2357430"/>
          <a:ext cx="214313" cy="214313"/>
        </p:xfrm>
        <a:graphic>
          <a:graphicData uri="http://schemas.openxmlformats.org/presentationml/2006/ole">
            <p:oleObj spid="_x0000_s158735" name="CS ChemDraw Drawing" r:id="rId13" imgW="116280" imgH="116280" progId="ChemDraw.Document.6.0">
              <p:embed/>
            </p:oleObj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6000760" y="3000372"/>
            <a:ext cx="21108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/>
              <a:t>Cl</a:t>
            </a:r>
            <a:r>
              <a:rPr lang="en-US" sz="2000" dirty="0" smtClean="0"/>
              <a:t>       CH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COOC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5</a:t>
            </a:r>
            <a:endParaRPr lang="en-US" sz="2000" baseline="-25000" dirty="0"/>
          </a:p>
        </p:txBody>
      </p:sp>
      <p:graphicFrame>
        <p:nvGraphicFramePr>
          <p:cNvPr id="158745" name="Object 25"/>
          <p:cNvGraphicFramePr>
            <a:graphicFrameLocks noChangeAspect="1"/>
          </p:cNvGraphicFramePr>
          <p:nvPr/>
        </p:nvGraphicFramePr>
        <p:xfrm>
          <a:off x="8572528" y="5087990"/>
          <a:ext cx="103188" cy="1071570"/>
        </p:xfrm>
        <a:graphic>
          <a:graphicData uri="http://schemas.openxmlformats.org/presentationml/2006/ole">
            <p:oleObj spid="_x0000_s158745" name="CS ChemDraw Drawing" r:id="rId14" imgW="63720" imgH="1063800" progId="ChemDraw.Document.6.0">
              <p:embed/>
            </p:oleObj>
          </a:graphicData>
        </a:graphic>
      </p:graphicFrame>
      <p:graphicFrame>
        <p:nvGraphicFramePr>
          <p:cNvPr id="158746" name="Object 26"/>
          <p:cNvGraphicFramePr>
            <a:graphicFrameLocks noChangeAspect="1"/>
          </p:cNvGraphicFramePr>
          <p:nvPr/>
        </p:nvGraphicFramePr>
        <p:xfrm>
          <a:off x="8286776" y="5896042"/>
          <a:ext cx="103188" cy="1049336"/>
        </p:xfrm>
        <a:graphic>
          <a:graphicData uri="http://schemas.openxmlformats.org/presentationml/2006/ole">
            <p:oleObj spid="_x0000_s158746" name="CS ChemDraw Drawing" r:id="rId15" imgW="63720" imgH="1063800" progId="ChemDraw.Document.6.0">
              <p:embed/>
            </p:oleObj>
          </a:graphicData>
        </a:graphic>
      </p:graphicFrame>
      <p:sp>
        <p:nvSpPr>
          <p:cNvPr id="48" name="TextBox 47"/>
          <p:cNvSpPr txBox="1"/>
          <p:nvPr/>
        </p:nvSpPr>
        <p:spPr>
          <a:xfrm>
            <a:off x="7986831" y="6373874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    OH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8286776" y="5087990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    OH</a:t>
            </a:r>
            <a:endParaRPr lang="en-US" dirty="0"/>
          </a:p>
        </p:txBody>
      </p:sp>
      <p:graphicFrame>
        <p:nvGraphicFramePr>
          <p:cNvPr id="158747" name="Object 27"/>
          <p:cNvGraphicFramePr>
            <a:graphicFrameLocks noChangeAspect="1"/>
          </p:cNvGraphicFramePr>
          <p:nvPr/>
        </p:nvGraphicFramePr>
        <p:xfrm>
          <a:off x="7215206" y="4730800"/>
          <a:ext cx="103188" cy="1643074"/>
        </p:xfrm>
        <a:graphic>
          <a:graphicData uri="http://schemas.openxmlformats.org/presentationml/2006/ole">
            <p:oleObj spid="_x0000_s158747" name="CS ChemDraw Drawing" r:id="rId16" imgW="63720" imgH="1063800" progId="ChemDraw.Document.6.0">
              <p:embed/>
            </p:oleObj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6786578" y="4718658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OH    H</a:t>
            </a:r>
            <a:endParaRPr 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4857752" y="1885882"/>
            <a:ext cx="2943096" cy="1185928"/>
            <a:chOff x="4643438" y="3143248"/>
            <a:chExt cx="2943096" cy="1185928"/>
          </a:xfrm>
        </p:grpSpPr>
        <p:cxnSp>
          <p:nvCxnSpPr>
            <p:cNvPr id="9" name="Straight Connector 8"/>
            <p:cNvCxnSpPr/>
            <p:nvPr/>
          </p:nvCxnSpPr>
          <p:spPr>
            <a:xfrm>
              <a:off x="5929322" y="3570288"/>
              <a:ext cx="14287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871222" y="3929066"/>
              <a:ext cx="5581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Na</a:t>
              </a:r>
              <a:r>
                <a:rPr lang="en-US" sz="2000" baseline="30000" dirty="0" smtClean="0"/>
                <a:t>+</a:t>
              </a:r>
              <a:endParaRPr lang="en-US" sz="2000" baseline="30000" dirty="0"/>
            </a:p>
          </p:txBody>
        </p:sp>
        <p:graphicFrame>
          <p:nvGraphicFramePr>
            <p:cNvPr id="158725" name="Object 5"/>
            <p:cNvGraphicFramePr>
              <a:graphicFrameLocks noChangeAspect="1"/>
            </p:cNvGraphicFramePr>
            <p:nvPr/>
          </p:nvGraphicFramePr>
          <p:xfrm>
            <a:off x="4643438" y="3143248"/>
            <a:ext cx="2943096" cy="785818"/>
          </p:xfrm>
          <a:graphic>
            <a:graphicData uri="http://schemas.openxmlformats.org/presentationml/2006/ole">
              <p:oleObj spid="_x0000_s158725" name="CS ChemDraw Drawing" r:id="rId17" imgW="1794960" imgH="457560" progId="ChemDraw.Document.6.0">
                <p:embed/>
              </p:oleObj>
            </a:graphicData>
          </a:graphic>
        </p:graphicFrame>
        <p:cxnSp>
          <p:nvCxnSpPr>
            <p:cNvPr id="44" name="Straight Connector 43"/>
            <p:cNvCxnSpPr/>
            <p:nvPr/>
          </p:nvCxnSpPr>
          <p:spPr>
            <a:xfrm rot="5400000">
              <a:off x="5930116" y="3928272"/>
              <a:ext cx="142876" cy="158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6000760" y="2643182"/>
            <a:ext cx="642942" cy="785818"/>
            <a:chOff x="5786446" y="2987675"/>
            <a:chExt cx="1014412" cy="441325"/>
          </a:xfrm>
        </p:grpSpPr>
        <p:graphicFrame>
          <p:nvGraphicFramePr>
            <p:cNvPr id="158748" name="Object 28"/>
            <p:cNvGraphicFramePr>
              <a:graphicFrameLocks noChangeAspect="1"/>
            </p:cNvGraphicFramePr>
            <p:nvPr/>
          </p:nvGraphicFramePr>
          <p:xfrm>
            <a:off x="5786446" y="2987675"/>
            <a:ext cx="1014412" cy="58738"/>
          </p:xfrm>
          <a:graphic>
            <a:graphicData uri="http://schemas.openxmlformats.org/presentationml/2006/ole">
              <p:oleObj spid="_x0000_s158748" name="CS ChemDraw Drawing" r:id="rId18" imgW="599760" imgH="58680" progId="ChemDraw.Document.6.0">
                <p:embed/>
              </p:oleObj>
            </a:graphicData>
          </a:graphic>
        </p:graphicFrame>
        <p:graphicFrame>
          <p:nvGraphicFramePr>
            <p:cNvPr id="158749" name="Object 29"/>
            <p:cNvGraphicFramePr>
              <a:graphicFrameLocks noChangeAspect="1"/>
            </p:cNvGraphicFramePr>
            <p:nvPr/>
          </p:nvGraphicFramePr>
          <p:xfrm>
            <a:off x="5786446" y="3344863"/>
            <a:ext cx="1014412" cy="84137"/>
          </p:xfrm>
          <a:graphic>
            <a:graphicData uri="http://schemas.openxmlformats.org/presentationml/2006/ole">
              <p:oleObj spid="_x0000_s158749" name="CS ChemDraw Drawing" r:id="rId19" imgW="599760" imgH="58680" progId="ChemDraw.Document.6.0">
                <p:embed/>
              </p:oleObj>
            </a:graphicData>
          </a:graphic>
        </p:graphicFrame>
        <p:graphicFrame>
          <p:nvGraphicFramePr>
            <p:cNvPr id="158750" name="Object 30"/>
            <p:cNvGraphicFramePr>
              <a:graphicFrameLocks noChangeAspect="1"/>
            </p:cNvGraphicFramePr>
            <p:nvPr/>
          </p:nvGraphicFramePr>
          <p:xfrm>
            <a:off x="5786446" y="2987675"/>
            <a:ext cx="58737" cy="428625"/>
          </p:xfrm>
          <a:graphic>
            <a:graphicData uri="http://schemas.openxmlformats.org/presentationml/2006/ole">
              <p:oleObj spid="_x0000_s158750" name="CS ChemDraw Drawing" r:id="rId20" imgW="59040" imgH="416880" progId="ChemDraw.Document.6.0">
                <p:embed/>
              </p:oleObj>
            </a:graphicData>
          </a:graphic>
        </p:graphicFrame>
        <p:graphicFrame>
          <p:nvGraphicFramePr>
            <p:cNvPr id="158751" name="Object 31"/>
            <p:cNvGraphicFramePr>
              <a:graphicFrameLocks noChangeAspect="1"/>
            </p:cNvGraphicFramePr>
            <p:nvPr/>
          </p:nvGraphicFramePr>
          <p:xfrm>
            <a:off x="6715133" y="2987675"/>
            <a:ext cx="58738" cy="357188"/>
          </p:xfrm>
          <a:graphic>
            <a:graphicData uri="http://schemas.openxmlformats.org/presentationml/2006/ole">
              <p:oleObj spid="_x0000_s158751" name="CS ChemDraw Drawing" r:id="rId21" imgW="59040" imgH="416880" progId="ChemDraw.Document.6.0">
                <p:embed/>
              </p:oleObj>
            </a:graphicData>
          </a:graphic>
        </p:graphicFrame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8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8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58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58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58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58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58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58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58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58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58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58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14" grpId="0" build="p"/>
      <p:bldP spid="23" grpId="0" build="p"/>
      <p:bldP spid="24" grpId="0" build="p"/>
      <p:bldP spid="26" grpId="0" build="p" animBg="1"/>
      <p:bldP spid="27" grpId="0" build="p" animBg="1"/>
      <p:bldP spid="28" grpId="0" build="p"/>
      <p:bldP spid="29" grpId="0" build="p"/>
      <p:bldP spid="32" grpId="0" build="p"/>
      <p:bldP spid="33" grpId="0" build="p"/>
      <p:bldP spid="39" grpId="0" build="p"/>
      <p:bldP spid="40" grpId="0" build="p"/>
      <p:bldP spid="48" grpId="0" build="p"/>
      <p:bldP spid="49" grpId="0" build="p"/>
      <p:bldP spid="5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71327"/>
            <a:ext cx="9144000" cy="7694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200" b="1" kern="0" dirty="0" smtClean="0">
                <a:solidFill>
                  <a:srgbClr val="FFFF00"/>
                </a:solidFill>
              </a:rPr>
              <a:t>Acetoacetic ester condenses with aldehydes and ketones in the presence of pyridine.</a:t>
            </a:r>
            <a:endParaRPr lang="en-US" sz="2200" b="1" kern="0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-27384"/>
            <a:ext cx="9144000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3) Synthesis of </a:t>
            </a:r>
            <a:r>
              <a:rPr lang="el-GR" sz="2200" b="1" kern="0" dirty="0" smtClean="0">
                <a:solidFill>
                  <a:srgbClr val="002060"/>
                </a:solidFill>
              </a:rPr>
              <a:t>α</a:t>
            </a:r>
            <a:r>
              <a:rPr lang="en-US" sz="2200" b="1" kern="0" dirty="0" smtClean="0">
                <a:solidFill>
                  <a:srgbClr val="002060"/>
                </a:solidFill>
              </a:rPr>
              <a:t>, </a:t>
            </a:r>
            <a:r>
              <a:rPr lang="el-GR" sz="2200" b="1" kern="0" dirty="0" smtClean="0">
                <a:solidFill>
                  <a:srgbClr val="002060"/>
                </a:solidFill>
              </a:rPr>
              <a:t>β</a:t>
            </a:r>
            <a:r>
              <a:rPr lang="en-US" sz="2200" b="1" kern="0" dirty="0" smtClean="0">
                <a:solidFill>
                  <a:srgbClr val="002060"/>
                </a:solidFill>
              </a:rPr>
              <a:t> unsaturated carboxylic acids</a:t>
            </a:r>
            <a:endParaRPr lang="en-US" sz="2200" b="1" kern="0" dirty="0">
              <a:solidFill>
                <a:srgbClr val="00206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4500562" y="2924944"/>
            <a:ext cx="1295574" cy="17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26261" y="2627620"/>
            <a:ext cx="953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Pyridine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6787372" y="4141121"/>
            <a:ext cx="713586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143768" y="3986103"/>
            <a:ext cx="11652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Hydrolysis</a:t>
            </a:r>
            <a:endParaRPr lang="en-US" b="1" dirty="0"/>
          </a:p>
        </p:txBody>
      </p:sp>
      <p:graphicFrame>
        <p:nvGraphicFramePr>
          <p:cNvPr id="159749" name="Object 5"/>
          <p:cNvGraphicFramePr>
            <a:graphicFrameLocks noChangeAspect="1"/>
          </p:cNvGraphicFramePr>
          <p:nvPr/>
        </p:nvGraphicFramePr>
        <p:xfrm>
          <a:off x="5643570" y="5029154"/>
          <a:ext cx="2085985" cy="322663"/>
        </p:xfrm>
        <a:graphic>
          <a:graphicData uri="http://schemas.openxmlformats.org/presentationml/2006/ole">
            <p:oleObj spid="_x0000_s159749" name="CS ChemDraw Drawing" r:id="rId3" imgW="1169280" imgH="181440" progId="ChemDraw.Document.6.0">
              <p:embed/>
            </p:oleObj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8004393" y="4957716"/>
            <a:ext cx="12019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CH</a:t>
            </a:r>
            <a:r>
              <a:rPr lang="en-US" sz="2000" b="1" baseline="-25000" dirty="0" smtClean="0"/>
              <a:t>3</a:t>
            </a:r>
            <a:r>
              <a:rPr lang="en-US" sz="2000" b="1" dirty="0" smtClean="0"/>
              <a:t>COOH</a:t>
            </a:r>
            <a:endParaRPr lang="en-US" sz="2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158939" y="4957716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C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H</a:t>
            </a:r>
            <a:r>
              <a:rPr lang="en-US" sz="2000" b="1" baseline="-25000" dirty="0" smtClean="0"/>
              <a:t>5</a:t>
            </a:r>
            <a:r>
              <a:rPr lang="en-US" sz="2000" b="1" dirty="0" smtClean="0"/>
              <a:t>OH</a:t>
            </a:r>
            <a:endParaRPr lang="en-US" sz="2000" b="1" dirty="0"/>
          </a:p>
        </p:txBody>
      </p:sp>
      <p:graphicFrame>
        <p:nvGraphicFramePr>
          <p:cNvPr id="159750" name="Object 6"/>
          <p:cNvGraphicFramePr>
            <a:graphicFrameLocks noChangeAspect="1"/>
          </p:cNvGraphicFramePr>
          <p:nvPr/>
        </p:nvGraphicFramePr>
        <p:xfrm>
          <a:off x="5214942" y="5100592"/>
          <a:ext cx="214312" cy="214312"/>
        </p:xfrm>
        <a:graphic>
          <a:graphicData uri="http://schemas.openxmlformats.org/presentationml/2006/ole">
            <p:oleObj spid="_x0000_s159750" name="CS ChemDraw Drawing" r:id="rId4" imgW="116280" imgH="116280" progId="ChemDraw.Document.6.0">
              <p:embed/>
            </p:oleObj>
          </a:graphicData>
        </a:graphic>
      </p:graphicFrame>
      <p:graphicFrame>
        <p:nvGraphicFramePr>
          <p:cNvPr id="159751" name="Object 7"/>
          <p:cNvGraphicFramePr>
            <a:graphicFrameLocks noChangeAspect="1"/>
          </p:cNvGraphicFramePr>
          <p:nvPr/>
        </p:nvGraphicFramePr>
        <p:xfrm>
          <a:off x="7786710" y="5100592"/>
          <a:ext cx="214312" cy="214312"/>
        </p:xfrm>
        <a:graphic>
          <a:graphicData uri="http://schemas.openxmlformats.org/presentationml/2006/ole">
            <p:oleObj spid="_x0000_s159751" name="CS ChemDraw Drawing" r:id="rId5" imgW="116280" imgH="116280" progId="ChemDraw.Document.6.0">
              <p:embed/>
            </p:oleObj>
          </a:graphicData>
        </a:graphic>
      </p:graphicFrame>
      <p:graphicFrame>
        <p:nvGraphicFramePr>
          <p:cNvPr id="159752" name="Object 8"/>
          <p:cNvGraphicFramePr>
            <a:graphicFrameLocks noChangeAspect="1"/>
          </p:cNvGraphicFramePr>
          <p:nvPr/>
        </p:nvGraphicFramePr>
        <p:xfrm>
          <a:off x="1142977" y="2855238"/>
          <a:ext cx="214313" cy="214313"/>
        </p:xfrm>
        <a:graphic>
          <a:graphicData uri="http://schemas.openxmlformats.org/presentationml/2006/ole">
            <p:oleObj spid="_x0000_s159752" name="CS ChemDraw Drawing" r:id="rId6" imgW="116280" imgH="116280" progId="ChemDraw.Document.6.0">
              <p:embed/>
            </p:oleObj>
          </a:graphicData>
        </a:graphic>
      </p:graphicFrame>
      <p:graphicFrame>
        <p:nvGraphicFramePr>
          <p:cNvPr id="159753" name="Object 9"/>
          <p:cNvGraphicFramePr>
            <a:graphicFrameLocks noChangeAspect="1"/>
          </p:cNvGraphicFramePr>
          <p:nvPr/>
        </p:nvGraphicFramePr>
        <p:xfrm>
          <a:off x="2357422" y="3390355"/>
          <a:ext cx="857256" cy="1179394"/>
        </p:xfrm>
        <a:graphic>
          <a:graphicData uri="http://schemas.openxmlformats.org/presentationml/2006/ole">
            <p:oleObj spid="_x0000_s159753" name="CS ChemDraw Drawing" r:id="rId7" imgW="511920" imgH="703440" progId="ChemDraw.Document.6.0">
              <p:embed/>
            </p:oleObj>
          </a:graphicData>
        </a:graphic>
      </p:graphicFrame>
      <p:graphicFrame>
        <p:nvGraphicFramePr>
          <p:cNvPr id="159754" name="Object 10"/>
          <p:cNvGraphicFramePr>
            <a:graphicFrameLocks noChangeAspect="1"/>
          </p:cNvGraphicFramePr>
          <p:nvPr/>
        </p:nvGraphicFramePr>
        <p:xfrm>
          <a:off x="71406" y="2355171"/>
          <a:ext cx="857250" cy="1179513"/>
        </p:xfrm>
        <a:graphic>
          <a:graphicData uri="http://schemas.openxmlformats.org/presentationml/2006/ole">
            <p:oleObj spid="_x0000_s159754" name="CS ChemDraw Drawing" r:id="rId8" imgW="511920" imgH="703440" progId="ChemDraw.Document.6.0">
              <p:embed/>
            </p:oleObj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2843808" y="2708921"/>
            <a:ext cx="432048" cy="936104"/>
            <a:chOff x="2857488" y="1643050"/>
            <a:chExt cx="431800" cy="1071570"/>
          </a:xfrm>
        </p:grpSpPr>
        <p:graphicFrame>
          <p:nvGraphicFramePr>
            <p:cNvPr id="159755" name="Object 11"/>
            <p:cNvGraphicFramePr>
              <a:graphicFrameLocks noChangeAspect="1"/>
            </p:cNvGraphicFramePr>
            <p:nvPr/>
          </p:nvGraphicFramePr>
          <p:xfrm>
            <a:off x="2857488" y="1643050"/>
            <a:ext cx="63500" cy="1071570"/>
          </p:xfrm>
          <a:graphic>
            <a:graphicData uri="http://schemas.openxmlformats.org/presentationml/2006/ole">
              <p:oleObj spid="_x0000_s159755" name="CS ChemDraw Drawing" r:id="rId9" imgW="63720" imgH="432000" progId="ChemDraw.Document.6.0">
                <p:embed/>
              </p:oleObj>
            </a:graphicData>
          </a:graphic>
        </p:graphicFrame>
        <p:graphicFrame>
          <p:nvGraphicFramePr>
            <p:cNvPr id="159759" name="Object 15"/>
            <p:cNvGraphicFramePr>
              <a:graphicFrameLocks noChangeAspect="1"/>
            </p:cNvGraphicFramePr>
            <p:nvPr/>
          </p:nvGraphicFramePr>
          <p:xfrm>
            <a:off x="3222616" y="1643057"/>
            <a:ext cx="63500" cy="1071563"/>
          </p:xfrm>
          <a:graphic>
            <a:graphicData uri="http://schemas.openxmlformats.org/presentationml/2006/ole">
              <p:oleObj spid="_x0000_s159759" name="CS ChemDraw Drawing" r:id="rId10" imgW="63720" imgH="432000" progId="ChemDraw.Document.6.0">
                <p:embed/>
              </p:oleObj>
            </a:graphicData>
          </a:graphic>
        </p:graphicFrame>
        <p:graphicFrame>
          <p:nvGraphicFramePr>
            <p:cNvPr id="159760" name="Object 16"/>
            <p:cNvGraphicFramePr>
              <a:graphicFrameLocks noChangeAspect="1"/>
            </p:cNvGraphicFramePr>
            <p:nvPr/>
          </p:nvGraphicFramePr>
          <p:xfrm>
            <a:off x="2857488" y="1650988"/>
            <a:ext cx="431800" cy="63500"/>
          </p:xfrm>
          <a:graphic>
            <a:graphicData uri="http://schemas.openxmlformats.org/presentationml/2006/ole">
              <p:oleObj spid="_x0000_s159760" name="CS ChemDraw Drawing" r:id="rId11" imgW="432000" imgH="64080" progId="ChemDraw.Document.6.0">
                <p:embed/>
              </p:oleObj>
            </a:graphicData>
          </a:graphic>
        </p:graphicFrame>
        <p:graphicFrame>
          <p:nvGraphicFramePr>
            <p:cNvPr id="159761" name="Object 17"/>
            <p:cNvGraphicFramePr>
              <a:graphicFrameLocks noChangeAspect="1"/>
            </p:cNvGraphicFramePr>
            <p:nvPr/>
          </p:nvGraphicFramePr>
          <p:xfrm>
            <a:off x="2857488" y="2651120"/>
            <a:ext cx="431800" cy="63500"/>
          </p:xfrm>
          <a:graphic>
            <a:graphicData uri="http://schemas.openxmlformats.org/presentationml/2006/ole">
              <p:oleObj spid="_x0000_s159761" name="CS ChemDraw Drawing" r:id="rId12" imgW="432000" imgH="64080" progId="ChemDraw.Document.6.0">
                <p:embed/>
              </p:oleObj>
            </a:graphicData>
          </a:graphic>
        </p:graphicFrame>
      </p:grpSp>
      <p:sp>
        <p:nvSpPr>
          <p:cNvPr id="30" name="TextBox 29"/>
          <p:cNvSpPr txBox="1"/>
          <p:nvPr/>
        </p:nvSpPr>
        <p:spPr>
          <a:xfrm>
            <a:off x="6000760" y="5500702"/>
            <a:ext cx="1710918" cy="43088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Crotonic acid</a:t>
            </a:r>
            <a:endParaRPr lang="en-US" sz="2200" b="1" dirty="0">
              <a:solidFill>
                <a:srgbClr val="FF0000"/>
              </a:solidFill>
            </a:endParaRPr>
          </a:p>
        </p:txBody>
      </p:sp>
      <p:graphicFrame>
        <p:nvGraphicFramePr>
          <p:cNvPr id="159762" name="Object 18"/>
          <p:cNvGraphicFramePr>
            <a:graphicFrameLocks noChangeAspect="1"/>
          </p:cNvGraphicFramePr>
          <p:nvPr/>
        </p:nvGraphicFramePr>
        <p:xfrm>
          <a:off x="5929322" y="2498047"/>
          <a:ext cx="2624002" cy="1071570"/>
        </p:xfrm>
        <a:graphic>
          <a:graphicData uri="http://schemas.openxmlformats.org/presentationml/2006/ole">
            <p:oleObj spid="_x0000_s159762" name="CS ChemDraw Drawing" r:id="rId13" imgW="1706760" imgH="696240" progId="ChemDraw.Document.6.0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7715272" y="2202412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    OH</a:t>
            </a:r>
            <a:endParaRPr lang="en-US" dirty="0"/>
          </a:p>
        </p:txBody>
      </p:sp>
      <p:graphicFrame>
        <p:nvGraphicFramePr>
          <p:cNvPr id="159763" name="Object 19"/>
          <p:cNvGraphicFramePr>
            <a:graphicFrameLocks noChangeAspect="1"/>
          </p:cNvGraphicFramePr>
          <p:nvPr/>
        </p:nvGraphicFramePr>
        <p:xfrm>
          <a:off x="8001024" y="2071678"/>
          <a:ext cx="103187" cy="1643063"/>
        </p:xfrm>
        <a:graphic>
          <a:graphicData uri="http://schemas.openxmlformats.org/presentationml/2006/ole">
            <p:oleObj spid="_x0000_s159763" name="CS ChemDraw Drawing" r:id="rId14" imgW="63720" imgH="1063800" progId="ChemDraw.Document.6.0">
              <p:embed/>
            </p:oleObj>
          </a:graphicData>
        </a:graphic>
      </p:graphicFrame>
      <p:graphicFrame>
        <p:nvGraphicFramePr>
          <p:cNvPr id="159764" name="Object 20"/>
          <p:cNvGraphicFramePr>
            <a:graphicFrameLocks noChangeAspect="1"/>
          </p:cNvGraphicFramePr>
          <p:nvPr/>
        </p:nvGraphicFramePr>
        <p:xfrm>
          <a:off x="6897704" y="2071678"/>
          <a:ext cx="103188" cy="1428760"/>
        </p:xfrm>
        <a:graphic>
          <a:graphicData uri="http://schemas.openxmlformats.org/presentationml/2006/ole">
            <p:oleObj spid="_x0000_s159764" name="CS ChemDraw Drawing" r:id="rId15" imgW="63720" imgH="1063800" progId="ChemDraw.Document.6.0">
              <p:embed/>
            </p:oleObj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500826" y="1988098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OH    H</a:t>
            </a:r>
            <a:endParaRPr lang="en-US" dirty="0"/>
          </a:p>
        </p:txBody>
      </p:sp>
      <p:graphicFrame>
        <p:nvGraphicFramePr>
          <p:cNvPr id="159765" name="Object 21"/>
          <p:cNvGraphicFramePr>
            <a:graphicFrameLocks noChangeAspect="1"/>
          </p:cNvGraphicFramePr>
          <p:nvPr/>
        </p:nvGraphicFramePr>
        <p:xfrm>
          <a:off x="1492565" y="2428868"/>
          <a:ext cx="2865121" cy="714380"/>
        </p:xfrm>
        <a:graphic>
          <a:graphicData uri="http://schemas.openxmlformats.org/presentationml/2006/ole">
            <p:oleObj spid="_x0000_s159765" name="CS ChemDraw Drawing" r:id="rId16" imgW="1794960" imgH="447480" progId="ChemDraw.Document.6.0">
              <p:embed/>
            </p:oleObj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5857884" y="3929066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Conc. NaOH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9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9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9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59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59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10" grpId="0" build="p"/>
      <p:bldP spid="15" grpId="0" build="p"/>
      <p:bldP spid="20" grpId="0" build="p"/>
      <p:bldP spid="21" grpId="0" build="p"/>
      <p:bldP spid="30" grpId="0" build="p" animBg="1"/>
      <p:bldP spid="25" grpId="0" build="p"/>
      <p:bldP spid="28" grpId="0" build="p"/>
      <p:bldP spid="3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>
              <a:defRPr/>
            </a:pPr>
            <a:r>
              <a:rPr lang="en-US" sz="2400" b="1" kern="0" dirty="0" smtClean="0">
                <a:solidFill>
                  <a:srgbClr val="002060"/>
                </a:solidFill>
              </a:rPr>
              <a:t>4) Synthesis of </a:t>
            </a:r>
            <a:r>
              <a:rPr lang="en-US" sz="2400" b="1" kern="0" dirty="0" err="1" smtClean="0">
                <a:solidFill>
                  <a:srgbClr val="002060"/>
                </a:solidFill>
              </a:rPr>
              <a:t>ketone</a:t>
            </a:r>
            <a:r>
              <a:rPr lang="en-US" sz="2400" b="1" kern="0" dirty="0" smtClean="0">
                <a:solidFill>
                  <a:srgbClr val="002060"/>
                </a:solidFill>
              </a:rPr>
              <a:t> synthesis of </a:t>
            </a:r>
            <a:r>
              <a:rPr lang="en-US" sz="2400" b="1" kern="0" smtClean="0">
                <a:solidFill>
                  <a:srgbClr val="002060"/>
                </a:solidFill>
              </a:rPr>
              <a:t>2 butanone</a:t>
            </a:r>
            <a:endParaRPr lang="en-US" sz="2400" b="1" kern="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76672"/>
            <a:ext cx="9144000" cy="10618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100" b="1" kern="0" dirty="0" smtClean="0">
                <a:solidFill>
                  <a:srgbClr val="FFFF00"/>
                </a:solidFill>
              </a:rPr>
              <a:t>Ketones can be prepared by converting acetoacetic ester into sodium derivative and treated with required alkyl halide. It is then hydrolyzed (ketone hydrolysis) with dil. KOH into gives ketone.</a:t>
            </a:r>
            <a:endParaRPr lang="en-US" sz="2100" b="1" kern="0" dirty="0">
              <a:solidFill>
                <a:srgbClr val="FFFF00"/>
              </a:solidFill>
            </a:endParaRPr>
          </a:p>
        </p:txBody>
      </p:sp>
      <p:graphicFrame>
        <p:nvGraphicFramePr>
          <p:cNvPr id="160770" name="Object 2"/>
          <p:cNvGraphicFramePr>
            <a:graphicFrameLocks noChangeAspect="1"/>
          </p:cNvGraphicFramePr>
          <p:nvPr/>
        </p:nvGraphicFramePr>
        <p:xfrm>
          <a:off x="-14298" y="1606676"/>
          <a:ext cx="3228976" cy="822192"/>
        </p:xfrm>
        <a:graphic>
          <a:graphicData uri="http://schemas.openxmlformats.org/presentationml/2006/ole">
            <p:oleObj spid="_x0000_s160770" name="CS ChemDraw Drawing" r:id="rId3" imgW="1794960" imgH="457560" progId="ChemDraw.Document.6.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0535" y="1997981"/>
            <a:ext cx="120577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C</a:t>
            </a:r>
            <a:r>
              <a:rPr lang="en-US" sz="2200" b="1" baseline="-25000" dirty="0" smtClean="0"/>
              <a:t>2</a:t>
            </a:r>
            <a:r>
              <a:rPr lang="en-US" sz="2200" b="1" dirty="0" smtClean="0"/>
              <a:t>H</a:t>
            </a:r>
            <a:r>
              <a:rPr lang="en-US" sz="2200" b="1" baseline="-25000" dirty="0" smtClean="0"/>
              <a:t>5</a:t>
            </a:r>
            <a:r>
              <a:rPr lang="en-US" sz="2200" b="1" dirty="0" smtClean="0"/>
              <a:t>ONa</a:t>
            </a:r>
            <a:endParaRPr lang="en-US" sz="2200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000628" y="2214554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60772" name="Object 4"/>
          <p:cNvGraphicFramePr>
            <a:graphicFrameLocks noChangeAspect="1"/>
          </p:cNvGraphicFramePr>
          <p:nvPr/>
        </p:nvGraphicFramePr>
        <p:xfrm>
          <a:off x="5888053" y="1571612"/>
          <a:ext cx="3255979" cy="1281323"/>
        </p:xfrm>
        <a:graphic>
          <a:graphicData uri="http://schemas.openxmlformats.org/presentationml/2006/ole">
            <p:oleObj spid="_x0000_s160772" name="CS ChemDraw Drawing" r:id="rId4" imgW="1794960" imgH="659880" progId="ChemDraw.Document.6.0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8088029" y="2571744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OH</a:t>
            </a:r>
            <a:endParaRPr lang="en-US" sz="2000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6858016" y="3571876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430034" y="3286124"/>
            <a:ext cx="570990" cy="4308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200" dirty="0" smtClean="0"/>
              <a:t>R-X</a:t>
            </a:r>
            <a:endParaRPr lang="en-US" sz="2200" dirty="0"/>
          </a:p>
        </p:txBody>
      </p:sp>
      <p:sp>
        <p:nvSpPr>
          <p:cNvPr id="16" name="TextBox 15"/>
          <p:cNvSpPr txBox="1"/>
          <p:nvPr/>
        </p:nvSpPr>
        <p:spPr>
          <a:xfrm>
            <a:off x="8473394" y="4283804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Na-X</a:t>
            </a:r>
            <a:endParaRPr lang="en-US" dirty="0"/>
          </a:p>
        </p:txBody>
      </p:sp>
      <p:graphicFrame>
        <p:nvGraphicFramePr>
          <p:cNvPr id="160773" name="Object 5"/>
          <p:cNvGraphicFramePr>
            <a:graphicFrameLocks noChangeAspect="1"/>
          </p:cNvGraphicFramePr>
          <p:nvPr/>
        </p:nvGraphicFramePr>
        <p:xfrm>
          <a:off x="5292080" y="3786190"/>
          <a:ext cx="2952328" cy="1206536"/>
        </p:xfrm>
        <a:graphic>
          <a:graphicData uri="http://schemas.openxmlformats.org/presentationml/2006/ole">
            <p:oleObj spid="_x0000_s160773" name="CS ChemDraw Drawing" r:id="rId5" imgW="1794960" imgH="658440" progId="ChemDraw.Document.6.0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0" y="5072074"/>
            <a:ext cx="9144000" cy="76944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>
              <a:defRPr/>
            </a:pPr>
            <a:r>
              <a:rPr lang="en-US" sz="2200" b="1" kern="0" dirty="0" smtClean="0">
                <a:solidFill>
                  <a:srgbClr val="FFFF00"/>
                </a:solidFill>
              </a:rPr>
              <a:t>Ketones can be prepared by acetoacetic ester </a:t>
            </a:r>
            <a:r>
              <a:rPr lang="en-US" sz="2200" b="1" kern="0" dirty="0" err="1" smtClean="0">
                <a:solidFill>
                  <a:srgbClr val="FFFF00"/>
                </a:solidFill>
              </a:rPr>
              <a:t>eg</a:t>
            </a:r>
            <a:r>
              <a:rPr lang="en-US" sz="2200" b="1" kern="0" dirty="0" smtClean="0">
                <a:solidFill>
                  <a:srgbClr val="FFFF00"/>
                </a:solidFill>
              </a:rPr>
              <a:t>. Acetone can be prepared by boiling it with dil. KOH or alcoholic KOH.</a:t>
            </a:r>
            <a:endParaRPr lang="en-US" sz="2200" b="1" kern="0" dirty="0">
              <a:solidFill>
                <a:srgbClr val="FFFF00"/>
              </a:solidFill>
            </a:endParaRPr>
          </a:p>
        </p:txBody>
      </p:sp>
      <p:graphicFrame>
        <p:nvGraphicFramePr>
          <p:cNvPr id="160774" name="Object 6"/>
          <p:cNvGraphicFramePr>
            <a:graphicFrameLocks noChangeAspect="1"/>
          </p:cNvGraphicFramePr>
          <p:nvPr/>
        </p:nvGraphicFramePr>
        <p:xfrm>
          <a:off x="0" y="5892823"/>
          <a:ext cx="3228975" cy="822325"/>
        </p:xfrm>
        <a:graphic>
          <a:graphicData uri="http://schemas.openxmlformats.org/presentationml/2006/ole">
            <p:oleObj spid="_x0000_s160774" name="CS ChemDraw Drawing" r:id="rId6" imgW="1794960" imgH="457560" progId="ChemDraw.Document.6.0">
              <p:embed/>
            </p:oleObj>
          </a:graphicData>
        </a:graphic>
      </p:graphicFrame>
      <p:sp>
        <p:nvSpPr>
          <p:cNvPr id="21" name="Rectangle 20"/>
          <p:cNvSpPr/>
          <p:nvPr/>
        </p:nvSpPr>
        <p:spPr>
          <a:xfrm>
            <a:off x="3500430" y="6284261"/>
            <a:ext cx="90120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kern="0" dirty="0" smtClean="0">
                <a:solidFill>
                  <a:srgbClr val="002060"/>
                </a:solidFill>
              </a:rPr>
              <a:t>2KOH </a:t>
            </a:r>
            <a:endParaRPr lang="en-US" sz="22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4429124" y="6499246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286644" y="6357958"/>
            <a:ext cx="73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r>
              <a:rPr lang="en-US" baseline="-25000" dirty="0" smtClean="0"/>
              <a:t>2</a:t>
            </a:r>
            <a:r>
              <a:rPr lang="en-US" dirty="0" smtClean="0"/>
              <a:t>CO</a:t>
            </a:r>
            <a:r>
              <a:rPr lang="en-US" baseline="-25000" dirty="0" smtClean="0"/>
              <a:t>3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8230905" y="6315038"/>
            <a:ext cx="906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H</a:t>
            </a:r>
            <a:r>
              <a:rPr lang="en-US" baseline="-25000" dirty="0" smtClean="0"/>
              <a:t>5</a:t>
            </a:r>
            <a:r>
              <a:rPr lang="en-US" dirty="0" smtClean="0"/>
              <a:t>OH</a:t>
            </a:r>
            <a:endParaRPr lang="en-US" dirty="0"/>
          </a:p>
        </p:txBody>
      </p:sp>
      <p:graphicFrame>
        <p:nvGraphicFramePr>
          <p:cNvPr id="160776" name="Object 8"/>
          <p:cNvGraphicFramePr>
            <a:graphicFrameLocks noChangeAspect="1"/>
          </p:cNvGraphicFramePr>
          <p:nvPr/>
        </p:nvGraphicFramePr>
        <p:xfrm>
          <a:off x="5508104" y="5937365"/>
          <a:ext cx="1579527" cy="767875"/>
        </p:xfrm>
        <a:graphic>
          <a:graphicData uri="http://schemas.openxmlformats.org/presentationml/2006/ole">
            <p:oleObj spid="_x0000_s160776" name="CS ChemDraw Drawing" r:id="rId7" imgW="1030680" imgH="457560" progId="ChemDraw.Document.6.0">
              <p:embed/>
            </p:oleObj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285852" y="4212559"/>
            <a:ext cx="85542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K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CO</a:t>
            </a:r>
            <a:r>
              <a:rPr lang="en-US" sz="2200" baseline="-25000" dirty="0" smtClean="0"/>
              <a:t>3</a:t>
            </a:r>
            <a:endParaRPr lang="en-US" sz="2200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-71470" y="4212559"/>
            <a:ext cx="9845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H</a:t>
            </a:r>
            <a:r>
              <a:rPr lang="en-US" sz="2000" baseline="-25000" dirty="0" smtClean="0"/>
              <a:t>5</a:t>
            </a:r>
            <a:r>
              <a:rPr lang="en-US" sz="2000" dirty="0" smtClean="0"/>
              <a:t>OH</a:t>
            </a:r>
            <a:endParaRPr lang="en-US" sz="2000" dirty="0"/>
          </a:p>
        </p:txBody>
      </p:sp>
      <p:graphicFrame>
        <p:nvGraphicFramePr>
          <p:cNvPr id="160777" name="Object 9"/>
          <p:cNvGraphicFramePr>
            <a:graphicFrameLocks noChangeAspect="1"/>
          </p:cNvGraphicFramePr>
          <p:nvPr/>
        </p:nvGraphicFramePr>
        <p:xfrm>
          <a:off x="1000100" y="4355435"/>
          <a:ext cx="214312" cy="214312"/>
        </p:xfrm>
        <a:graphic>
          <a:graphicData uri="http://schemas.openxmlformats.org/presentationml/2006/ole">
            <p:oleObj spid="_x0000_s160777" name="CS ChemDraw Drawing" r:id="rId8" imgW="116280" imgH="116280" progId="ChemDraw.Document.6.0">
              <p:embed/>
            </p:oleObj>
          </a:graphicData>
        </a:graphic>
      </p:graphicFrame>
      <p:graphicFrame>
        <p:nvGraphicFramePr>
          <p:cNvPr id="160778" name="Object 10"/>
          <p:cNvGraphicFramePr>
            <a:graphicFrameLocks noChangeAspect="1"/>
          </p:cNvGraphicFramePr>
          <p:nvPr/>
        </p:nvGraphicFramePr>
        <p:xfrm>
          <a:off x="2143108" y="4357694"/>
          <a:ext cx="214312" cy="214312"/>
        </p:xfrm>
        <a:graphic>
          <a:graphicData uri="http://schemas.openxmlformats.org/presentationml/2006/ole">
            <p:oleObj spid="_x0000_s160778" name="CS ChemDraw Drawing" r:id="rId9" imgW="116280" imgH="116280" progId="ChemDraw.Document.6.0">
              <p:embed/>
            </p:oleObj>
          </a:graphicData>
        </a:graphic>
      </p:graphicFrame>
      <p:graphicFrame>
        <p:nvGraphicFramePr>
          <p:cNvPr id="160779" name="Object 11"/>
          <p:cNvGraphicFramePr>
            <a:graphicFrameLocks noChangeAspect="1"/>
          </p:cNvGraphicFramePr>
          <p:nvPr/>
        </p:nvGraphicFramePr>
        <p:xfrm>
          <a:off x="7143768" y="6429396"/>
          <a:ext cx="214312" cy="214312"/>
        </p:xfrm>
        <a:graphic>
          <a:graphicData uri="http://schemas.openxmlformats.org/presentationml/2006/ole">
            <p:oleObj spid="_x0000_s160779" name="CS ChemDraw Drawing" r:id="rId10" imgW="116280" imgH="116280" progId="ChemDraw.Document.6.0">
              <p:embed/>
            </p:oleObj>
          </a:graphicData>
        </a:graphic>
      </p:graphicFrame>
      <p:graphicFrame>
        <p:nvGraphicFramePr>
          <p:cNvPr id="160780" name="Object 12"/>
          <p:cNvGraphicFramePr>
            <a:graphicFrameLocks noChangeAspect="1"/>
          </p:cNvGraphicFramePr>
          <p:nvPr/>
        </p:nvGraphicFramePr>
        <p:xfrm>
          <a:off x="8072462" y="6429398"/>
          <a:ext cx="214312" cy="214312"/>
        </p:xfrm>
        <a:graphic>
          <a:graphicData uri="http://schemas.openxmlformats.org/presentationml/2006/ole">
            <p:oleObj spid="_x0000_s160780" name="CS ChemDraw Drawing" r:id="rId11" imgW="116280" imgH="116280" progId="ChemDraw.Document.6.0">
              <p:embed/>
            </p:oleObj>
          </a:graphicData>
        </a:graphic>
      </p:graphicFrame>
      <p:graphicFrame>
        <p:nvGraphicFramePr>
          <p:cNvPr id="160781" name="Object 13"/>
          <p:cNvGraphicFramePr>
            <a:graphicFrameLocks noChangeAspect="1"/>
          </p:cNvGraphicFramePr>
          <p:nvPr/>
        </p:nvGraphicFramePr>
        <p:xfrm>
          <a:off x="3357555" y="2143116"/>
          <a:ext cx="214313" cy="214313"/>
        </p:xfrm>
        <a:graphic>
          <a:graphicData uri="http://schemas.openxmlformats.org/presentationml/2006/ole">
            <p:oleObj spid="_x0000_s160781" name="CS ChemDraw Drawing" r:id="rId12" imgW="116280" imgH="116280" progId="ChemDraw.Document.6.0">
              <p:embed/>
            </p:oleObj>
          </a:graphicData>
        </a:graphic>
      </p:graphicFrame>
      <p:graphicFrame>
        <p:nvGraphicFramePr>
          <p:cNvPr id="160782" name="Object 14"/>
          <p:cNvGraphicFramePr>
            <a:graphicFrameLocks noChangeAspect="1"/>
          </p:cNvGraphicFramePr>
          <p:nvPr/>
        </p:nvGraphicFramePr>
        <p:xfrm>
          <a:off x="8318128" y="4357695"/>
          <a:ext cx="214312" cy="214313"/>
        </p:xfrm>
        <a:graphic>
          <a:graphicData uri="http://schemas.openxmlformats.org/presentationml/2006/ole">
            <p:oleObj spid="_x0000_s160782" name="CS ChemDraw Drawing" r:id="rId13" imgW="116280" imgH="116280" progId="ChemDraw.Document.6.0">
              <p:embed/>
            </p:oleObj>
          </a:graphicData>
        </a:graphic>
      </p:graphicFrame>
      <p:cxnSp>
        <p:nvCxnSpPr>
          <p:cNvPr id="33" name="Straight Arrow Connector 32"/>
          <p:cNvCxnSpPr/>
          <p:nvPr/>
        </p:nvCxnSpPr>
        <p:spPr>
          <a:xfrm rot="10800000">
            <a:off x="4286248" y="4500567"/>
            <a:ext cx="928694" cy="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60784" name="Object 16"/>
          <p:cNvGraphicFramePr>
            <a:graphicFrameLocks noChangeAspect="1"/>
          </p:cNvGraphicFramePr>
          <p:nvPr/>
        </p:nvGraphicFramePr>
        <p:xfrm>
          <a:off x="3286116" y="6429398"/>
          <a:ext cx="214313" cy="214312"/>
        </p:xfrm>
        <a:graphic>
          <a:graphicData uri="http://schemas.openxmlformats.org/presentationml/2006/ole">
            <p:oleObj spid="_x0000_s160784" name="CS ChemDraw Drawing" r:id="rId14" imgW="116280" imgH="116280" progId="ChemDraw.Document.6.0">
              <p:embed/>
            </p:oleObj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4469529" y="4071942"/>
            <a:ext cx="602537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/>
              <a:t>KOH</a:t>
            </a:r>
            <a:endParaRPr lang="en-US" b="1" dirty="0"/>
          </a:p>
        </p:txBody>
      </p:sp>
      <p:graphicFrame>
        <p:nvGraphicFramePr>
          <p:cNvPr id="32" name="Object 11"/>
          <p:cNvGraphicFramePr>
            <a:graphicFrameLocks noChangeAspect="1"/>
          </p:cNvGraphicFramePr>
          <p:nvPr/>
        </p:nvGraphicFramePr>
        <p:xfrm>
          <a:off x="285720" y="2428868"/>
          <a:ext cx="3000396" cy="984216"/>
        </p:xfrm>
        <a:graphic>
          <a:graphicData uri="http://schemas.openxmlformats.org/presentationml/2006/ole">
            <p:oleObj spid="_x0000_s160785" name="CS ChemDraw Drawing" r:id="rId15" imgW="1794960" imgH="588960" progId="ChemDraw.Document.6.0">
              <p:embed/>
            </p:oleObj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1219107" y="3484522"/>
            <a:ext cx="1643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C</a:t>
            </a:r>
            <a:r>
              <a:rPr lang="en-US" sz="2200" baseline="-25000" dirty="0" smtClean="0"/>
              <a:t>2</a:t>
            </a:r>
            <a:r>
              <a:rPr lang="en-US" sz="2200" dirty="0" smtClean="0"/>
              <a:t>H</a:t>
            </a:r>
            <a:r>
              <a:rPr lang="en-US" sz="2200" baseline="-25000" dirty="0" smtClean="0"/>
              <a:t>5</a:t>
            </a:r>
            <a:r>
              <a:rPr lang="en-US" sz="2200" dirty="0" smtClean="0"/>
              <a:t>O</a:t>
            </a:r>
            <a:r>
              <a:rPr lang="en-US" sz="3600" baseline="30000" dirty="0" smtClean="0"/>
              <a:t>-   </a:t>
            </a:r>
            <a:r>
              <a:rPr lang="en-US" sz="2200" dirty="0" smtClean="0"/>
              <a:t>Na</a:t>
            </a:r>
            <a:r>
              <a:rPr lang="en-US" sz="3200" baseline="30000" dirty="0" smtClean="0"/>
              <a:t>+</a:t>
            </a:r>
            <a:endParaRPr lang="en-US" sz="3200" baseline="30000" dirty="0"/>
          </a:p>
        </p:txBody>
      </p:sp>
      <p:grpSp>
        <p:nvGrpSpPr>
          <p:cNvPr id="37" name="Group 36"/>
          <p:cNvGrpSpPr/>
          <p:nvPr/>
        </p:nvGrpSpPr>
        <p:grpSpPr>
          <a:xfrm>
            <a:off x="1214414" y="3113047"/>
            <a:ext cx="1071570" cy="1030333"/>
            <a:chOff x="1500166" y="4557723"/>
            <a:chExt cx="428628" cy="800103"/>
          </a:xfrm>
        </p:grpSpPr>
        <p:graphicFrame>
          <p:nvGraphicFramePr>
            <p:cNvPr id="38" name="Object 15"/>
            <p:cNvGraphicFramePr>
              <a:graphicFrameLocks noChangeAspect="1"/>
            </p:cNvGraphicFramePr>
            <p:nvPr/>
          </p:nvGraphicFramePr>
          <p:xfrm>
            <a:off x="1500166" y="4557723"/>
            <a:ext cx="58737" cy="800103"/>
          </p:xfrm>
          <a:graphic>
            <a:graphicData uri="http://schemas.openxmlformats.org/presentationml/2006/ole">
              <p:oleObj spid="_x0000_s160786" name="CS ChemDraw Drawing" r:id="rId16" imgW="58680" imgH="599760" progId="ChemDraw.Document.6.0">
                <p:embed/>
              </p:oleObj>
            </a:graphicData>
          </a:graphic>
        </p:graphicFrame>
        <p:graphicFrame>
          <p:nvGraphicFramePr>
            <p:cNvPr id="39" name="Object 16"/>
            <p:cNvGraphicFramePr>
              <a:graphicFrameLocks noChangeAspect="1"/>
            </p:cNvGraphicFramePr>
            <p:nvPr/>
          </p:nvGraphicFramePr>
          <p:xfrm>
            <a:off x="1870057" y="4557726"/>
            <a:ext cx="58737" cy="800100"/>
          </p:xfrm>
          <a:graphic>
            <a:graphicData uri="http://schemas.openxmlformats.org/presentationml/2006/ole">
              <p:oleObj spid="_x0000_s160787" name="CS ChemDraw Drawing" r:id="rId17" imgW="58680" imgH="599760" progId="ChemDraw.Document.6.0">
                <p:embed/>
              </p:oleObj>
            </a:graphicData>
          </a:graphic>
        </p:graphicFrame>
        <p:graphicFrame>
          <p:nvGraphicFramePr>
            <p:cNvPr id="40" name="Object 17"/>
            <p:cNvGraphicFramePr>
              <a:graphicFrameLocks noChangeAspect="1"/>
            </p:cNvGraphicFramePr>
            <p:nvPr/>
          </p:nvGraphicFramePr>
          <p:xfrm>
            <a:off x="1525567" y="5299089"/>
            <a:ext cx="403227" cy="58737"/>
          </p:xfrm>
          <a:graphic>
            <a:graphicData uri="http://schemas.openxmlformats.org/presentationml/2006/ole">
              <p:oleObj spid="_x0000_s160788" name="CS ChemDraw Drawing" r:id="rId18" imgW="234000" imgH="59040" progId="ChemDraw.Document.6.0">
                <p:embed/>
              </p:oleObj>
            </a:graphicData>
          </a:graphic>
        </p:graphicFrame>
        <p:graphicFrame>
          <p:nvGraphicFramePr>
            <p:cNvPr id="41" name="Object 18"/>
            <p:cNvGraphicFramePr>
              <a:graphicFrameLocks noChangeAspect="1"/>
            </p:cNvGraphicFramePr>
            <p:nvPr/>
          </p:nvGraphicFramePr>
          <p:xfrm>
            <a:off x="1525569" y="4572008"/>
            <a:ext cx="403225" cy="58738"/>
          </p:xfrm>
          <a:graphic>
            <a:graphicData uri="http://schemas.openxmlformats.org/presentationml/2006/ole">
              <p:oleObj spid="_x0000_s160789" name="CS ChemDraw Drawing" r:id="rId19" imgW="234000" imgH="59040" progId="ChemDraw.Document.6.0">
                <p:embed/>
              </p:oleObj>
            </a:graphicData>
          </a:graphic>
        </p:graphicFrame>
      </p:grpSp>
      <p:graphicFrame>
        <p:nvGraphicFramePr>
          <p:cNvPr id="160790" name="Object 22"/>
          <p:cNvGraphicFramePr>
            <a:graphicFrameLocks noChangeAspect="1"/>
          </p:cNvGraphicFramePr>
          <p:nvPr/>
        </p:nvGraphicFramePr>
        <p:xfrm>
          <a:off x="7929586" y="2643182"/>
          <a:ext cx="214313" cy="214312"/>
        </p:xfrm>
        <a:graphic>
          <a:graphicData uri="http://schemas.openxmlformats.org/presentationml/2006/ole">
            <p:oleObj spid="_x0000_s160790" name="CS ChemDraw Drawing" r:id="rId20" imgW="116280" imgH="116280" progId="ChemDraw.Document.6.0">
              <p:embed/>
            </p:oleObj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6444208" y="2494057"/>
            <a:ext cx="7409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/>
              <a:t>R    X</a:t>
            </a:r>
            <a:endParaRPr lang="en-US" sz="2200" dirty="0"/>
          </a:p>
        </p:txBody>
      </p:sp>
      <p:grpSp>
        <p:nvGrpSpPr>
          <p:cNvPr id="47" name="Group 46"/>
          <p:cNvGrpSpPr/>
          <p:nvPr/>
        </p:nvGrpSpPr>
        <p:grpSpPr>
          <a:xfrm>
            <a:off x="6843731" y="2483616"/>
            <a:ext cx="1014417" cy="441328"/>
            <a:chOff x="6786578" y="2428868"/>
            <a:chExt cx="1014417" cy="441328"/>
          </a:xfrm>
        </p:grpSpPr>
        <p:graphicFrame>
          <p:nvGraphicFramePr>
            <p:cNvPr id="160792" name="Object 24"/>
            <p:cNvGraphicFramePr>
              <a:graphicFrameLocks noChangeAspect="1"/>
            </p:cNvGraphicFramePr>
            <p:nvPr/>
          </p:nvGraphicFramePr>
          <p:xfrm>
            <a:off x="6786578" y="2428868"/>
            <a:ext cx="1014417" cy="58737"/>
          </p:xfrm>
          <a:graphic>
            <a:graphicData uri="http://schemas.openxmlformats.org/presentationml/2006/ole">
              <p:oleObj spid="_x0000_s160792" name="CS ChemDraw Drawing" r:id="rId21" imgW="599760" imgH="58680" progId="ChemDraw.Document.6.0">
                <p:embed/>
              </p:oleObj>
            </a:graphicData>
          </a:graphic>
        </p:graphicFrame>
        <p:graphicFrame>
          <p:nvGraphicFramePr>
            <p:cNvPr id="160793" name="Object 25"/>
            <p:cNvGraphicFramePr>
              <a:graphicFrameLocks noChangeAspect="1"/>
            </p:cNvGraphicFramePr>
            <p:nvPr/>
          </p:nvGraphicFramePr>
          <p:xfrm flipV="1">
            <a:off x="6786578" y="2786058"/>
            <a:ext cx="1014412" cy="84138"/>
          </p:xfrm>
          <a:graphic>
            <a:graphicData uri="http://schemas.openxmlformats.org/presentationml/2006/ole">
              <p:oleObj spid="_x0000_s160793" name="CS ChemDraw Drawing" r:id="rId22" imgW="599760" imgH="58680" progId="ChemDraw.Document.6.0">
                <p:embed/>
              </p:oleObj>
            </a:graphicData>
          </a:graphic>
        </p:graphicFrame>
        <p:graphicFrame>
          <p:nvGraphicFramePr>
            <p:cNvPr id="160794" name="Object 26"/>
            <p:cNvGraphicFramePr>
              <a:graphicFrameLocks noChangeAspect="1"/>
            </p:cNvGraphicFramePr>
            <p:nvPr/>
          </p:nvGraphicFramePr>
          <p:xfrm>
            <a:off x="6786578" y="2428868"/>
            <a:ext cx="58737" cy="428628"/>
          </p:xfrm>
          <a:graphic>
            <a:graphicData uri="http://schemas.openxmlformats.org/presentationml/2006/ole">
              <p:oleObj spid="_x0000_s160794" name="CS ChemDraw Drawing" r:id="rId23" imgW="59040" imgH="416880" progId="ChemDraw.Document.6.0">
                <p:embed/>
              </p:oleObj>
            </a:graphicData>
          </a:graphic>
        </p:graphicFrame>
        <p:graphicFrame>
          <p:nvGraphicFramePr>
            <p:cNvPr id="160795" name="Object 27"/>
            <p:cNvGraphicFramePr>
              <a:graphicFrameLocks noChangeAspect="1"/>
            </p:cNvGraphicFramePr>
            <p:nvPr/>
          </p:nvGraphicFramePr>
          <p:xfrm>
            <a:off x="7715272" y="2428868"/>
            <a:ext cx="58737" cy="357190"/>
          </p:xfrm>
          <a:graphic>
            <a:graphicData uri="http://schemas.openxmlformats.org/presentationml/2006/ole">
              <p:oleObj spid="_x0000_s160795" name="CS ChemDraw Drawing" r:id="rId24" imgW="59040" imgH="416880" progId="ChemDraw.Document.6.0">
                <p:embed/>
              </p:oleObj>
            </a:graphicData>
          </a:graphic>
        </p:graphicFrame>
      </p:grpSp>
      <p:cxnSp>
        <p:nvCxnSpPr>
          <p:cNvPr id="46" name="Straight Connector 45"/>
          <p:cNvCxnSpPr/>
          <p:nvPr/>
        </p:nvCxnSpPr>
        <p:spPr>
          <a:xfrm>
            <a:off x="7358082" y="207167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0796" name="Object 28"/>
          <p:cNvGraphicFramePr>
            <a:graphicFrameLocks noChangeAspect="1"/>
          </p:cNvGraphicFramePr>
          <p:nvPr/>
        </p:nvGraphicFramePr>
        <p:xfrm>
          <a:off x="2428859" y="3929066"/>
          <a:ext cx="1580759" cy="1010810"/>
        </p:xfrm>
        <a:graphic>
          <a:graphicData uri="http://schemas.openxmlformats.org/presentationml/2006/ole">
            <p:oleObj spid="_x0000_s160796" name="CS ChemDraw Drawing" r:id="rId25" imgW="1030680" imgH="658440" progId="ChemDraw.Document.6.0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0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0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0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60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60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60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60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60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60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60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60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60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5" grpId="0" build="p" animBg="1"/>
      <p:bldP spid="7" grpId="0" build="p"/>
      <p:bldP spid="12" grpId="0" build="p"/>
      <p:bldP spid="15" grpId="0" build="p" animBg="1"/>
      <p:bldP spid="16" grpId="0" build="p"/>
      <p:bldP spid="19" grpId="0" build="p" animBg="1"/>
      <p:bldP spid="21" grpId="0" build="p"/>
      <p:bldP spid="28" grpId="0" build="p"/>
      <p:bldP spid="29" grpId="0" build="p"/>
      <p:bldP spid="26" grpId="0" build="p"/>
      <p:bldP spid="27" grpId="0" build="p"/>
      <p:bldP spid="36" grpId="0" build="p" animBg="1"/>
      <p:bldP spid="35" grpId="0" build="p"/>
      <p:bldP spid="4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4575</TotalTime>
  <Words>1151</Words>
  <Application>Microsoft Office PowerPoint</Application>
  <PresentationFormat>On-screen Show (4:3)</PresentationFormat>
  <Paragraphs>217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chemistry</dc:creator>
  <cp:lastModifiedBy>Dell</cp:lastModifiedBy>
  <cp:revision>1230</cp:revision>
  <dcterms:created xsi:type="dcterms:W3CDTF">2012-09-20T09:27:15Z</dcterms:created>
  <dcterms:modified xsi:type="dcterms:W3CDTF">2016-07-25T06:15:38Z</dcterms:modified>
</cp:coreProperties>
</file>